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04" r:id="rId42"/>
    <p:sldId id="335" r:id="rId43"/>
    <p:sldId id="336" r:id="rId44"/>
    <p:sldId id="337" r:id="rId45"/>
    <p:sldId id="338" r:id="rId46"/>
    <p:sldId id="339" r:id="rId47"/>
    <p:sldId id="340" r:id="rId48"/>
    <p:sldId id="341" r:id="rId49"/>
    <p:sldId id="342" r:id="rId50"/>
    <p:sldId id="343" r:id="rId51"/>
    <p:sldId id="295" r:id="rId52"/>
    <p:sldId id="296" r:id="rId53"/>
    <p:sldId id="297" r:id="rId54"/>
    <p:sldId id="301" r:id="rId55"/>
    <p:sldId id="302" r:id="rId56"/>
    <p:sldId id="344" r:id="rId57"/>
    <p:sldId id="303" r:id="rId58"/>
    <p:sldId id="298" r:id="rId59"/>
    <p:sldId id="345" r:id="rId60"/>
    <p:sldId id="346" r:id="rId61"/>
    <p:sldId id="347" r:id="rId62"/>
    <p:sldId id="348" r:id="rId63"/>
    <p:sldId id="299" r:id="rId64"/>
    <p:sldId id="300" r:id="rId65"/>
    <p:sldId id="372" r:id="rId66"/>
    <p:sldId id="349" r:id="rId67"/>
    <p:sldId id="350" r:id="rId68"/>
    <p:sldId id="351" r:id="rId69"/>
    <p:sldId id="352" r:id="rId70"/>
    <p:sldId id="353" r:id="rId71"/>
    <p:sldId id="354" r:id="rId72"/>
    <p:sldId id="355" r:id="rId73"/>
    <p:sldId id="356" r:id="rId74"/>
    <p:sldId id="357" r:id="rId75"/>
    <p:sldId id="358" r:id="rId76"/>
    <p:sldId id="359" r:id="rId77"/>
    <p:sldId id="360" r:id="rId78"/>
    <p:sldId id="361" r:id="rId79"/>
  </p:sldIdLst>
  <p:sldSz cx="9144000" cy="5143500" type="screen16x9"/>
  <p:notesSz cx="6858000" cy="9144000"/>
  <p:embeddedFontLst>
    <p:embeddedFont>
      <p:font typeface="Calibri" panose="020F0502020204030204" pitchFamily="34" charset="0"/>
      <p:regular r:id="rId81"/>
      <p:bold r:id="rId82"/>
      <p:italic r:id="rId83"/>
      <p:boldItalic r:id="rId84"/>
    </p:embeddedFont>
    <p:embeddedFont>
      <p:font typeface="Roboto"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4.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2.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933b1773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b933b177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b933b1773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b933b1773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b933b1773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b933b1773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b933b1773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b933b1773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b933b1773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b933b177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b933b1773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b933b177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b933b1773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b933b1773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b933b1773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b933b1773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b933b1773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b933b17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b933b1773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b933b177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b933b1773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b933b177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b933b1773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b933b1773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b933b1773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b933b177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b933b1773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b933b177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b933b1773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b933b1773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b933b1773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b933b1773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b933b1773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b933b1773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b933b1773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b933b1773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b933b1773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b933b1773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933b1773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933b1773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933b1773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933b1773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b933b177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b933b177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b933b1773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b933b1773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b933b1773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b933b1773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b933b1773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b933b1773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b933b1773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b933b1773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b933b1773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b933b1773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b933b1773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b933b1773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b933b1773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6b933b1773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b933b1773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b933b1773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b933b1773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b933b1773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b933b1773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b933b1773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b933b1773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b933b1773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b933b1773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b933b1773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d9f57691b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4d9f57691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ca573573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ca573573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4d9f57691b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4d9f57691b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ca573573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4ca573573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ca573573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4ca573573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4d9f57691b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4d9f57691b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4d9f57691b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4d9f57691b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dfb33131a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4dfb33131a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62bb24315051348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62bb2431505134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b933b1773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b933b1773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b933b1773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b933b1773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b933b177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b933b177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b933b177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b933b177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b933b177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b933b177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b933b177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b933b177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d9f57691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d9f57691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b933b177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b933b1773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b933b1773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b933b1773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d9f57691b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d9f57691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4d9f57691b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4d9f57691b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b933b1773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b933b1773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d9f57691b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d9f57691b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d9f57691b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d9f57691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b933b1773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b933b1773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b933b1773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b933b177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e38ae8e8c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e38ae8e8c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4d9f57691b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4d9f57691b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d9f57691b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d9f57691b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4d9f57691b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4d9f57691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4d9f57691b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4d9f57691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4d9f57691b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4d9f57691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b933b1773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b933b1773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d9f57691b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4d9f57691b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4ee8f5af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4ee8f5af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b2b92a6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5b2b92a6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b2b92a6e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5b2b92a6e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4d9f57691b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4d9f57691b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d9f57691b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4d9f57691b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d9f57691b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d9f57691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9f57691b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9f57691b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b933b1773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b933b177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b933b1773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b933b1773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4"/>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62" name="Google Shape;62;p1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5"/>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72" name="Google Shape;72;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grpSp>
        <p:nvGrpSpPr>
          <p:cNvPr id="74" name="Google Shape;74;p16"/>
          <p:cNvGrpSpPr/>
          <p:nvPr/>
        </p:nvGrpSpPr>
        <p:grpSpPr>
          <a:xfrm>
            <a:off x="0" y="3903669"/>
            <a:ext cx="9144000" cy="1239925"/>
            <a:chOff x="0" y="3903669"/>
            <a:chExt cx="9144000" cy="1239925"/>
          </a:xfrm>
        </p:grpSpPr>
        <p:sp>
          <p:nvSpPr>
            <p:cNvPr id="75" name="Google Shape;75;p16"/>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7"/>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6" name="Google Shape;86;p17"/>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7" name="Google Shape;87;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3" name="Google Shape;93;p19"/>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4" name="Google Shape;94;p1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95"/>
        <p:cNvGrpSpPr/>
        <p:nvPr/>
      </p:nvGrpSpPr>
      <p:grpSpPr>
        <a:xfrm>
          <a:off x="0" y="0"/>
          <a:ext cx="0" cy="0"/>
          <a:chOff x="0" y="0"/>
          <a:chExt cx="0" cy="0"/>
        </a:xfrm>
      </p:grpSpPr>
      <p:grpSp>
        <p:nvGrpSpPr>
          <p:cNvPr id="96" name="Google Shape;96;p20"/>
          <p:cNvGrpSpPr/>
          <p:nvPr/>
        </p:nvGrpSpPr>
        <p:grpSpPr>
          <a:xfrm>
            <a:off x="6098378" y="5"/>
            <a:ext cx="3045625" cy="2030570"/>
            <a:chOff x="6098378" y="5"/>
            <a:chExt cx="3045625" cy="2030570"/>
          </a:xfrm>
        </p:grpSpPr>
        <p:sp>
          <p:nvSpPr>
            <p:cNvPr id="97" name="Google Shape;97;p20"/>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0"/>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0"/>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0"/>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3" name="Google Shape;103;p2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07" name="Google Shape;107;p21"/>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8" name="Google Shape;108;p21"/>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10" name="Google Shape;110;p2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2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13" name="Google Shape;113;p2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4"/>
        <p:cNvGrpSpPr/>
        <p:nvPr/>
      </p:nvGrpSpPr>
      <p:grpSpPr>
        <a:xfrm>
          <a:off x="0" y="0"/>
          <a:ext cx="0" cy="0"/>
          <a:chOff x="0" y="0"/>
          <a:chExt cx="0" cy="0"/>
        </a:xfrm>
      </p:grpSpPr>
      <p:grpSp>
        <p:nvGrpSpPr>
          <p:cNvPr id="115" name="Google Shape;115;p23"/>
          <p:cNvGrpSpPr/>
          <p:nvPr/>
        </p:nvGrpSpPr>
        <p:grpSpPr>
          <a:xfrm>
            <a:off x="6098378" y="5"/>
            <a:ext cx="3045625" cy="2030570"/>
            <a:chOff x="6098378" y="5"/>
            <a:chExt cx="3045625" cy="2030570"/>
          </a:xfrm>
        </p:grpSpPr>
        <p:sp>
          <p:nvSpPr>
            <p:cNvPr id="116" name="Google Shape;116;p2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23"/>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2" name="Google Shape;122;p23"/>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123" name="Google Shape;123;p2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
        <p:nvSpPr>
          <p:cNvPr id="125" name="Google Shape;125;p2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latentflip.com/loupe/?code=c2V0VGltZW91dChmdW5jdGlvbiB0aW1lb3V0KCkgewogICAgY29uc29sZS5sb2coIkNsaWNrIHRoZSBidXR0b24hIik7Cn0sIDUwMDApOwoK!!!PGJ1dHRvbj5DbGljayBtZSE8L2J1dHRvbj4%3D"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Working With 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311700" y="291325"/>
            <a:ext cx="85206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Based Structure</a:t>
            </a:r>
            <a:endParaRPr/>
          </a:p>
        </p:txBody>
      </p:sp>
      <p:sp>
        <p:nvSpPr>
          <p:cNvPr id="180" name="Google Shape;180;p34"/>
          <p:cNvSpPr txBox="1">
            <a:spLocks noGrp="1"/>
          </p:cNvSpPr>
          <p:nvPr>
            <p:ph type="body" idx="1"/>
          </p:nvPr>
        </p:nvSpPr>
        <p:spPr>
          <a:xfrm>
            <a:off x="261475" y="1195450"/>
            <a:ext cx="8520600" cy="35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Separation of Concern is on the basis of Components</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React separates application into multiple components</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The application is not segregated on the basis of:</a:t>
            </a:r>
            <a:endParaRPr sz="1400">
              <a:solidFill>
                <a:srgbClr val="000000"/>
              </a:solidFill>
              <a:latin typeface="Calibri"/>
              <a:ea typeface="Calibri"/>
              <a:cs typeface="Calibri"/>
              <a:sym typeface="Calibri"/>
            </a:endParaRPr>
          </a:p>
          <a:p>
            <a:pPr marL="457200" lvl="0" indent="-317500" algn="l" rtl="0">
              <a:spcBef>
                <a:spcPts val="1600"/>
              </a:spcBef>
              <a:spcAft>
                <a:spcPts val="0"/>
              </a:spcAft>
              <a:buClr>
                <a:srgbClr val="000000"/>
              </a:buClr>
              <a:buSzPts val="1400"/>
              <a:buFont typeface="Calibri"/>
              <a:buAutoNum type="arabicPeriod"/>
            </a:pPr>
            <a:r>
              <a:rPr lang="en" sz="1400">
                <a:solidFill>
                  <a:srgbClr val="000000"/>
                </a:solidFill>
                <a:latin typeface="Calibri"/>
                <a:ea typeface="Calibri"/>
                <a:cs typeface="Calibri"/>
                <a:sym typeface="Calibri"/>
              </a:rPr>
              <a:t>Scripts</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AutoNum type="arabicPeriod"/>
            </a:pPr>
            <a:r>
              <a:rPr lang="en" sz="1400">
                <a:solidFill>
                  <a:srgbClr val="000000"/>
                </a:solidFill>
                <a:latin typeface="Calibri"/>
                <a:ea typeface="Calibri"/>
                <a:cs typeface="Calibri"/>
                <a:sym typeface="Calibri"/>
              </a:rPr>
              <a:t>Styling</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AutoNum type="arabicPeriod"/>
            </a:pPr>
            <a:r>
              <a:rPr lang="en" sz="1400">
                <a:solidFill>
                  <a:srgbClr val="000000"/>
                </a:solidFill>
                <a:latin typeface="Calibri"/>
                <a:ea typeface="Calibri"/>
                <a:cs typeface="Calibri"/>
                <a:sym typeface="Calibri"/>
              </a:rPr>
              <a:t>Templates</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The Approach given above is more of Separation of Technologies</a:t>
            </a:r>
            <a:endParaRPr sz="1400">
              <a:solidFill>
                <a:srgbClr val="000000"/>
              </a:solidFill>
              <a:latin typeface="Calibri"/>
              <a:ea typeface="Calibri"/>
              <a:cs typeface="Calibri"/>
              <a:sym typeface="Calibri"/>
            </a:endParaRPr>
          </a:p>
          <a:p>
            <a:pPr marL="0" lvl="0" indent="0" algn="l" rtl="0">
              <a:spcBef>
                <a:spcPts val="1600"/>
              </a:spcBef>
              <a:spcAft>
                <a:spcPts val="1600"/>
              </a:spcAft>
              <a:buNone/>
            </a:pPr>
            <a:r>
              <a:rPr lang="en" sz="1400">
                <a:solidFill>
                  <a:srgbClr val="000000"/>
                </a:solidFill>
                <a:latin typeface="Calibri"/>
                <a:ea typeface="Calibri"/>
                <a:cs typeface="Calibri"/>
                <a:sym typeface="Calibri"/>
              </a:rPr>
              <a:t>Each component contains it own styling, Scripts and Templates</a:t>
            </a:r>
            <a:endParaRPr sz="14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Lightweight Library</a:t>
            </a:r>
            <a:endParaRPr/>
          </a:p>
        </p:txBody>
      </p:sp>
      <p:sp>
        <p:nvSpPr>
          <p:cNvPr id="186" name="Google Shape;186;p3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alibri"/>
                <a:ea typeface="Calibri"/>
                <a:cs typeface="Calibri"/>
                <a:sym typeface="Calibri"/>
              </a:rPr>
              <a:t>React </a:t>
            </a:r>
            <a:r>
              <a:rPr lang="en" sz="1400">
                <a:latin typeface="Calibri"/>
                <a:ea typeface="Calibri"/>
                <a:cs typeface="Calibri"/>
                <a:sym typeface="Calibri"/>
              </a:rPr>
              <a:t>is a lightweight library which can support multiple other libraries:</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Being a library, less overhead of Setup is there</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Developer can pull multiple libraries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Example, the following libraries, can be used:</a:t>
            </a:r>
            <a:endParaRPr sz="1400">
              <a:latin typeface="Calibri"/>
              <a:ea typeface="Calibri"/>
              <a:cs typeface="Calibri"/>
              <a:sym typeface="Calibri"/>
            </a:endParaRPr>
          </a:p>
          <a:p>
            <a:pPr marL="457200" lvl="0" indent="-317500" algn="l" rtl="0">
              <a:spcBef>
                <a:spcPts val="1600"/>
              </a:spcBef>
              <a:spcAft>
                <a:spcPts val="0"/>
              </a:spcAft>
              <a:buSzPts val="1400"/>
              <a:buFont typeface="Calibri"/>
              <a:buAutoNum type="arabicPeriod"/>
            </a:pPr>
            <a:r>
              <a:rPr lang="en" sz="1400">
                <a:latin typeface="Calibri"/>
                <a:ea typeface="Calibri"/>
                <a:cs typeface="Calibri"/>
                <a:sym typeface="Calibri"/>
              </a:rPr>
              <a:t>Form Validation: “react-forms”</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a:latin typeface="Calibri"/>
                <a:ea typeface="Calibri"/>
                <a:cs typeface="Calibri"/>
                <a:sym typeface="Calibri"/>
              </a:rPr>
              <a:t>Routing: “react-router”</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a:latin typeface="Calibri"/>
                <a:ea typeface="Calibri"/>
                <a:cs typeface="Calibri"/>
                <a:sym typeface="Calibri"/>
              </a:rPr>
              <a:t>Http Requests and Response: Axios</a:t>
            </a:r>
            <a:endParaRPr sz="1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311700" y="1795350"/>
            <a:ext cx="8520600" cy="9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Started with React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Started with React	</a:t>
            </a:r>
            <a:endParaRPr/>
          </a:p>
        </p:txBody>
      </p:sp>
      <p:sp>
        <p:nvSpPr>
          <p:cNvPr id="197" name="Google Shape;197;p37"/>
          <p:cNvSpPr txBox="1">
            <a:spLocks noGrp="1"/>
          </p:cNvSpPr>
          <p:nvPr>
            <p:ph type="body" idx="1"/>
          </p:nvPr>
        </p:nvSpPr>
        <p:spPr>
          <a:xfrm>
            <a:off x="532175" y="1469975"/>
            <a:ext cx="8300100" cy="19473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Install Node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“npm install -g create-react-app”</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“create-react-app employee-management”</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“cd employee-management”</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“npm start” </a:t>
            </a:r>
            <a:endParaRPr sz="1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First React Element	</a:t>
            </a:r>
            <a:endParaRPr/>
          </a:p>
        </p:txBody>
      </p:sp>
      <p:sp>
        <p:nvSpPr>
          <p:cNvPr id="203" name="Google Shape;203;p38"/>
          <p:cNvSpPr txBox="1">
            <a:spLocks noGrp="1"/>
          </p:cNvSpPr>
          <p:nvPr>
            <p:ph type="body" idx="1"/>
          </p:nvPr>
        </p:nvSpPr>
        <p:spPr>
          <a:xfrm>
            <a:off x="311700" y="2981175"/>
            <a:ext cx="8520600" cy="15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Controls the contents of the container node which is passed as the second argument</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DOM elements inside are replaced when first called.</a:t>
            </a:r>
            <a:endParaRPr sz="1400">
              <a:solidFill>
                <a:srgbClr val="000000"/>
              </a:solidFill>
              <a:latin typeface="Calibri"/>
              <a:ea typeface="Calibri"/>
              <a:cs typeface="Calibri"/>
              <a:sym typeface="Calibri"/>
            </a:endParaRPr>
          </a:p>
          <a:p>
            <a:pPr marL="0" lvl="0" indent="0" algn="l" rtl="0">
              <a:spcBef>
                <a:spcPts val="1600"/>
              </a:spcBef>
              <a:spcAft>
                <a:spcPts val="1600"/>
              </a:spcAft>
              <a:buNone/>
            </a:pPr>
            <a:r>
              <a:rPr lang="en" sz="1400">
                <a:solidFill>
                  <a:srgbClr val="000000"/>
                </a:solidFill>
                <a:latin typeface="Calibri"/>
                <a:ea typeface="Calibri"/>
                <a:cs typeface="Calibri"/>
                <a:sym typeface="Calibri"/>
              </a:rPr>
              <a:t>Later calls use React DOM Diffing algorithm for efficient updates.</a:t>
            </a:r>
            <a:endParaRPr sz="1400">
              <a:solidFill>
                <a:srgbClr val="000000"/>
              </a:solidFill>
              <a:latin typeface="Calibri"/>
              <a:ea typeface="Calibri"/>
              <a:cs typeface="Calibri"/>
              <a:sym typeface="Calibri"/>
            </a:endParaRPr>
          </a:p>
        </p:txBody>
      </p:sp>
      <p:pic>
        <p:nvPicPr>
          <p:cNvPr id="204" name="Google Shape;204;p38"/>
          <p:cNvPicPr preferRelativeResize="0"/>
          <p:nvPr/>
        </p:nvPicPr>
        <p:blipFill>
          <a:blip r:embed="rId3">
            <a:alphaModFix/>
          </a:blip>
          <a:stretch>
            <a:fillRect/>
          </a:stretch>
        </p:blipFill>
        <p:spPr>
          <a:xfrm>
            <a:off x="311700" y="1257550"/>
            <a:ext cx="7429500" cy="125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JSX</a:t>
            </a:r>
            <a:endParaRPr/>
          </a:p>
        </p:txBody>
      </p:sp>
      <p:sp>
        <p:nvSpPr>
          <p:cNvPr id="210" name="Google Shape;210;p39"/>
          <p:cNvSpPr txBox="1">
            <a:spLocks noGrp="1"/>
          </p:cNvSpPr>
          <p:nvPr>
            <p:ph type="body" idx="1"/>
          </p:nvPr>
        </p:nvSpPr>
        <p:spPr>
          <a:xfrm>
            <a:off x="311700" y="2466825"/>
            <a:ext cx="8520600" cy="21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Calibri"/>
                <a:ea typeface="Calibri"/>
                <a:cs typeface="Calibri"/>
                <a:sym typeface="Calibri"/>
              </a:rPr>
              <a:t>React embraces the fact that rendering logic is inherently coupled with other UI logic</a:t>
            </a:r>
            <a:endParaRPr sz="1300">
              <a:solidFill>
                <a:srgbClr val="000000"/>
              </a:solidFill>
              <a:latin typeface="Calibri"/>
              <a:ea typeface="Calibri"/>
              <a:cs typeface="Calibri"/>
              <a:sym typeface="Calibri"/>
            </a:endParaRPr>
          </a:p>
          <a:p>
            <a:pPr marL="0" lvl="0" indent="0" algn="l" rtl="0">
              <a:spcBef>
                <a:spcPts val="1600"/>
              </a:spcBef>
              <a:spcAft>
                <a:spcPts val="0"/>
              </a:spcAft>
              <a:buNone/>
            </a:pPr>
            <a:r>
              <a:rPr lang="en" sz="1300">
                <a:solidFill>
                  <a:srgbClr val="000000"/>
                </a:solidFill>
                <a:latin typeface="Calibri"/>
                <a:ea typeface="Calibri"/>
                <a:cs typeface="Calibri"/>
                <a:sym typeface="Calibri"/>
              </a:rPr>
              <a:t>Templates are not segregated into different files</a:t>
            </a:r>
            <a:endParaRPr sz="1300">
              <a:solidFill>
                <a:srgbClr val="000000"/>
              </a:solidFill>
              <a:latin typeface="Calibri"/>
              <a:ea typeface="Calibri"/>
              <a:cs typeface="Calibri"/>
              <a:sym typeface="Calibri"/>
            </a:endParaRPr>
          </a:p>
          <a:p>
            <a:pPr marL="0" lvl="0" indent="0" algn="l" rtl="0">
              <a:spcBef>
                <a:spcPts val="1600"/>
              </a:spcBef>
              <a:spcAft>
                <a:spcPts val="0"/>
              </a:spcAft>
              <a:buNone/>
            </a:pPr>
            <a:r>
              <a:rPr lang="en" sz="1300">
                <a:solidFill>
                  <a:srgbClr val="000000"/>
                </a:solidFill>
                <a:latin typeface="Calibri"/>
                <a:ea typeface="Calibri"/>
                <a:cs typeface="Calibri"/>
                <a:sym typeface="Calibri"/>
              </a:rPr>
              <a:t>The syntax stated in neither String not HTML</a:t>
            </a:r>
            <a:endParaRPr sz="1300">
              <a:solidFill>
                <a:srgbClr val="000000"/>
              </a:solidFill>
              <a:latin typeface="Calibri"/>
              <a:ea typeface="Calibri"/>
              <a:cs typeface="Calibri"/>
              <a:sym typeface="Calibri"/>
            </a:endParaRPr>
          </a:p>
          <a:p>
            <a:pPr marL="0" lvl="0" indent="0" algn="l" rtl="0">
              <a:spcBef>
                <a:spcPts val="1600"/>
              </a:spcBef>
              <a:spcAft>
                <a:spcPts val="0"/>
              </a:spcAft>
              <a:buNone/>
            </a:pPr>
            <a:r>
              <a:rPr lang="en" sz="1300">
                <a:solidFill>
                  <a:srgbClr val="000000"/>
                </a:solidFill>
                <a:latin typeface="Calibri"/>
                <a:ea typeface="Calibri"/>
                <a:cs typeface="Calibri"/>
                <a:sym typeface="Calibri"/>
              </a:rPr>
              <a:t>It is called JSX, and it is a Syntax Extension to JavaScript.</a:t>
            </a:r>
            <a:endParaRPr sz="1300">
              <a:solidFill>
                <a:srgbClr val="000000"/>
              </a:solidFill>
              <a:latin typeface="Calibri"/>
              <a:ea typeface="Calibri"/>
              <a:cs typeface="Calibri"/>
              <a:sym typeface="Calibri"/>
            </a:endParaRPr>
          </a:p>
          <a:p>
            <a:pPr marL="0" lvl="0" indent="0" algn="l" rtl="0">
              <a:spcBef>
                <a:spcPts val="1600"/>
              </a:spcBef>
              <a:spcAft>
                <a:spcPts val="1600"/>
              </a:spcAft>
              <a:buNone/>
            </a:pPr>
            <a:r>
              <a:rPr lang="en" sz="1300">
                <a:solidFill>
                  <a:srgbClr val="000000"/>
                </a:solidFill>
                <a:latin typeface="Calibri"/>
                <a:ea typeface="Calibri"/>
                <a:cs typeface="Calibri"/>
                <a:sym typeface="Calibri"/>
              </a:rPr>
              <a:t>JSX may remind you of a template language, but it comes with the full power of JavaScript.</a:t>
            </a:r>
            <a:endParaRPr sz="1300">
              <a:solidFill>
                <a:srgbClr val="000000"/>
              </a:solidFill>
              <a:latin typeface="Calibri"/>
              <a:ea typeface="Calibri"/>
              <a:cs typeface="Calibri"/>
              <a:sym typeface="Calibri"/>
            </a:endParaRPr>
          </a:p>
        </p:txBody>
      </p:sp>
      <p:pic>
        <p:nvPicPr>
          <p:cNvPr id="211" name="Google Shape;211;p39"/>
          <p:cNvPicPr preferRelativeResize="0"/>
          <p:nvPr/>
        </p:nvPicPr>
        <p:blipFill>
          <a:blip r:embed="rId3">
            <a:alphaModFix/>
          </a:blip>
          <a:stretch>
            <a:fillRect/>
          </a:stretch>
        </p:blipFill>
        <p:spPr>
          <a:xfrm>
            <a:off x="399300" y="1328750"/>
            <a:ext cx="5286375" cy="61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Semicolon Insertion</a:t>
            </a:r>
            <a:endParaRPr/>
          </a:p>
        </p:txBody>
      </p:sp>
      <p:pic>
        <p:nvPicPr>
          <p:cNvPr id="217" name="Google Shape;217;p40"/>
          <p:cNvPicPr preferRelativeResize="0"/>
          <p:nvPr/>
        </p:nvPicPr>
        <p:blipFill>
          <a:blip r:embed="rId3">
            <a:alphaModFix/>
          </a:blip>
          <a:stretch>
            <a:fillRect/>
          </a:stretch>
        </p:blipFill>
        <p:spPr>
          <a:xfrm>
            <a:off x="605050" y="1447950"/>
            <a:ext cx="3247144" cy="215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in Multi Line</a:t>
            </a:r>
            <a:endParaRPr/>
          </a:p>
        </p:txBody>
      </p:sp>
      <p:sp>
        <p:nvSpPr>
          <p:cNvPr id="223" name="Google Shape;223;p41"/>
          <p:cNvSpPr txBox="1">
            <a:spLocks noGrp="1"/>
          </p:cNvSpPr>
          <p:nvPr>
            <p:ph type="body" idx="1"/>
          </p:nvPr>
        </p:nvSpPr>
        <p:spPr>
          <a:xfrm>
            <a:off x="311700" y="3258925"/>
            <a:ext cx="8520600" cy="13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the JSX Template Extends to multiple Lines it is enclosed within “Brackets”</a:t>
            </a:r>
            <a:endParaRPr/>
          </a:p>
          <a:p>
            <a:pPr marL="0" lvl="0" indent="0" algn="l" rtl="0">
              <a:spcBef>
                <a:spcPts val="1600"/>
              </a:spcBef>
              <a:spcAft>
                <a:spcPts val="1600"/>
              </a:spcAft>
              <a:buNone/>
            </a:pPr>
            <a:r>
              <a:rPr lang="en"/>
              <a:t>JavaScript has got Automatic Semicolon Insertion by default.</a:t>
            </a:r>
            <a:endParaRPr/>
          </a:p>
        </p:txBody>
      </p:sp>
      <p:pic>
        <p:nvPicPr>
          <p:cNvPr id="224" name="Google Shape;224;p41"/>
          <p:cNvPicPr preferRelativeResize="0"/>
          <p:nvPr/>
        </p:nvPicPr>
        <p:blipFill>
          <a:blip r:embed="rId3">
            <a:alphaModFix/>
          </a:blip>
          <a:stretch>
            <a:fillRect/>
          </a:stretch>
        </p:blipFill>
        <p:spPr>
          <a:xfrm>
            <a:off x="311688" y="1437738"/>
            <a:ext cx="7248525" cy="166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2"/>
          <p:cNvSpPr txBox="1">
            <a:spLocks noGrp="1"/>
          </p:cNvSpPr>
          <p:nvPr>
            <p:ph type="title"/>
          </p:nvPr>
        </p:nvSpPr>
        <p:spPr>
          <a:xfrm>
            <a:off x="311700" y="419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Stateless Components		</a:t>
            </a:r>
            <a:endParaRPr/>
          </a:p>
        </p:txBody>
      </p:sp>
      <p:sp>
        <p:nvSpPr>
          <p:cNvPr id="230" name="Google Shape;230;p42"/>
          <p:cNvSpPr txBox="1">
            <a:spLocks noGrp="1"/>
          </p:cNvSpPr>
          <p:nvPr>
            <p:ph type="body" idx="1"/>
          </p:nvPr>
        </p:nvSpPr>
        <p:spPr>
          <a:xfrm>
            <a:off x="311700" y="1612075"/>
            <a:ext cx="8520600" cy="29664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Components created using “functions” are stateless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These components extracts the state from the parent Elements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The parent Component passes data to the Child Component</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The Child component can access the Parent Component data using “props”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“Props” are read only properties.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Any attempt to update them will lead to an Error Condition</a:t>
            </a:r>
            <a:endParaRPr sz="1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43"/>
          <p:cNvPicPr preferRelativeResize="0"/>
          <p:nvPr/>
        </p:nvPicPr>
        <p:blipFill>
          <a:blip r:embed="rId3">
            <a:alphaModFix/>
          </a:blip>
          <a:stretch>
            <a:fillRect/>
          </a:stretch>
        </p:blipFill>
        <p:spPr>
          <a:xfrm>
            <a:off x="739875" y="1171500"/>
            <a:ext cx="7534275" cy="233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962300" y="1965475"/>
            <a:ext cx="7869900" cy="9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Single Threaded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Separation of Concerns in React</a:t>
            </a:r>
            <a:endParaRPr/>
          </a:p>
        </p:txBody>
      </p:sp>
      <p:sp>
        <p:nvSpPr>
          <p:cNvPr id="241" name="Google Shape;241;p44"/>
          <p:cNvSpPr txBox="1">
            <a:spLocks noGrp="1"/>
          </p:cNvSpPr>
          <p:nvPr>
            <p:ph type="body" idx="1"/>
          </p:nvPr>
        </p:nvSpPr>
        <p:spPr>
          <a:xfrm>
            <a:off x="311700" y="1223150"/>
            <a:ext cx="8520600" cy="970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0000"/>
              </a:buClr>
              <a:buSzPts val="1300"/>
              <a:buChar char="●"/>
            </a:pPr>
            <a:r>
              <a:rPr lang="en" sz="1300">
                <a:solidFill>
                  <a:srgbClr val="000000"/>
                </a:solidFill>
              </a:rPr>
              <a:t>Instead of artificially separating technologies by putting markup and logic in separate files</a:t>
            </a:r>
            <a:endParaRPr sz="1300">
              <a:solidFill>
                <a:srgbClr val="000000"/>
              </a:solidFill>
            </a:endParaRPr>
          </a:p>
          <a:p>
            <a:pPr marL="457200" lvl="0" indent="-311150" algn="l" rtl="0">
              <a:lnSpc>
                <a:spcPct val="150000"/>
              </a:lnSpc>
              <a:spcBef>
                <a:spcPts val="0"/>
              </a:spcBef>
              <a:spcAft>
                <a:spcPts val="0"/>
              </a:spcAft>
              <a:buClr>
                <a:srgbClr val="000000"/>
              </a:buClr>
              <a:buSzPts val="1300"/>
              <a:buChar char="●"/>
            </a:pPr>
            <a:r>
              <a:rPr lang="en" sz="1300">
                <a:solidFill>
                  <a:srgbClr val="000000"/>
                </a:solidFill>
              </a:rPr>
              <a:t>React separates concerns with loosely coupled units called “components” that contain both	</a:t>
            </a:r>
            <a:endParaRPr sz="1300">
              <a:solidFill>
                <a:srgbClr val="000000"/>
              </a:solidFill>
            </a:endParaRPr>
          </a:p>
          <a:p>
            <a:pPr marL="0" lvl="0" indent="0" algn="l" rtl="0">
              <a:lnSpc>
                <a:spcPct val="150000"/>
              </a:lnSpc>
              <a:spcBef>
                <a:spcPts val="1600"/>
              </a:spcBef>
              <a:spcAft>
                <a:spcPts val="0"/>
              </a:spcAft>
              <a:buNone/>
            </a:pPr>
            <a:endParaRPr sz="1300">
              <a:solidFill>
                <a:srgbClr val="000000"/>
              </a:solidFill>
            </a:endParaRPr>
          </a:p>
          <a:p>
            <a:pPr marL="0" lvl="0" indent="0" algn="l" rtl="0">
              <a:lnSpc>
                <a:spcPct val="150000"/>
              </a:lnSpc>
              <a:spcBef>
                <a:spcPts val="1600"/>
              </a:spcBef>
              <a:spcAft>
                <a:spcPts val="1600"/>
              </a:spcAft>
              <a:buNone/>
            </a:pPr>
            <a:endParaRPr sz="1300">
              <a:solidFill>
                <a:srgbClr val="000000"/>
              </a:solidFill>
            </a:endParaRPr>
          </a:p>
        </p:txBody>
      </p:sp>
      <p:pic>
        <p:nvPicPr>
          <p:cNvPr id="242" name="Google Shape;242;p44"/>
          <p:cNvPicPr preferRelativeResize="0"/>
          <p:nvPr/>
        </p:nvPicPr>
        <p:blipFill>
          <a:blip r:embed="rId3">
            <a:alphaModFix/>
          </a:blip>
          <a:stretch>
            <a:fillRect/>
          </a:stretch>
        </p:blipFill>
        <p:spPr>
          <a:xfrm>
            <a:off x="430150" y="2099300"/>
            <a:ext cx="6939372" cy="264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264925"/>
            <a:ext cx="8520600" cy="5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Styles to Elements</a:t>
            </a:r>
            <a:endParaRPr/>
          </a:p>
        </p:txBody>
      </p:sp>
      <p:pic>
        <p:nvPicPr>
          <p:cNvPr id="248" name="Google Shape;248;p45"/>
          <p:cNvPicPr preferRelativeResize="0"/>
          <p:nvPr/>
        </p:nvPicPr>
        <p:blipFill>
          <a:blip r:embed="rId3">
            <a:alphaModFix/>
          </a:blip>
          <a:stretch>
            <a:fillRect/>
          </a:stretch>
        </p:blipFill>
        <p:spPr>
          <a:xfrm>
            <a:off x="419875" y="1170200"/>
            <a:ext cx="4075550" cy="3459749"/>
          </a:xfrm>
          <a:prstGeom prst="rect">
            <a:avLst/>
          </a:prstGeom>
          <a:noFill/>
          <a:ln>
            <a:noFill/>
          </a:ln>
        </p:spPr>
      </p:pic>
      <p:sp>
        <p:nvSpPr>
          <p:cNvPr id="249" name="Google Shape;249;p45"/>
          <p:cNvSpPr txBox="1"/>
          <p:nvPr/>
        </p:nvSpPr>
        <p:spPr>
          <a:xfrm>
            <a:off x="4861525" y="1184275"/>
            <a:ext cx="4075500" cy="24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Inline Css to the Element</a:t>
            </a:r>
            <a:endParaRPr/>
          </a:p>
        </p:txBody>
      </p:sp>
      <p:sp>
        <p:nvSpPr>
          <p:cNvPr id="255" name="Google Shape;255;p46"/>
          <p:cNvSpPr txBox="1">
            <a:spLocks noGrp="1"/>
          </p:cNvSpPr>
          <p:nvPr>
            <p:ph type="body" idx="1"/>
          </p:nvPr>
        </p:nvSpPr>
        <p:spPr>
          <a:xfrm>
            <a:off x="311700" y="2993300"/>
            <a:ext cx="8520600" cy="157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order to add style to the element, it is enclosed within “{{styling}}”</a:t>
            </a:r>
            <a:endParaRPr/>
          </a:p>
        </p:txBody>
      </p:sp>
      <p:pic>
        <p:nvPicPr>
          <p:cNvPr id="256" name="Google Shape;256;p46"/>
          <p:cNvPicPr preferRelativeResize="0"/>
          <p:nvPr/>
        </p:nvPicPr>
        <p:blipFill>
          <a:blip r:embed="rId3">
            <a:alphaModFix/>
          </a:blip>
          <a:stretch>
            <a:fillRect/>
          </a:stretch>
        </p:blipFill>
        <p:spPr>
          <a:xfrm>
            <a:off x="420425" y="1624925"/>
            <a:ext cx="5007321" cy="907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without JSX </a:t>
            </a:r>
            <a:endParaRPr/>
          </a:p>
        </p:txBody>
      </p:sp>
      <p:pic>
        <p:nvPicPr>
          <p:cNvPr id="262" name="Google Shape;262;p47"/>
          <p:cNvPicPr preferRelativeResize="0"/>
          <p:nvPr/>
        </p:nvPicPr>
        <p:blipFill>
          <a:blip r:embed="rId3">
            <a:alphaModFix/>
          </a:blip>
          <a:stretch>
            <a:fillRect/>
          </a:stretch>
        </p:blipFill>
        <p:spPr>
          <a:xfrm>
            <a:off x="681038" y="1159925"/>
            <a:ext cx="7781925" cy="1828800"/>
          </a:xfrm>
          <a:prstGeom prst="rect">
            <a:avLst/>
          </a:prstGeom>
          <a:noFill/>
          <a:ln>
            <a:noFill/>
          </a:ln>
        </p:spPr>
      </p:pic>
      <p:pic>
        <p:nvPicPr>
          <p:cNvPr id="263" name="Google Shape;263;p47"/>
          <p:cNvPicPr preferRelativeResize="0"/>
          <p:nvPr/>
        </p:nvPicPr>
        <p:blipFill>
          <a:blip r:embed="rId4">
            <a:alphaModFix/>
          </a:blip>
          <a:stretch>
            <a:fillRect/>
          </a:stretch>
        </p:blipFill>
        <p:spPr>
          <a:xfrm>
            <a:off x="681050" y="3346850"/>
            <a:ext cx="5419725" cy="127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to JavaScript Compilation	</a:t>
            </a:r>
            <a:endParaRPr/>
          </a:p>
        </p:txBody>
      </p:sp>
      <p:pic>
        <p:nvPicPr>
          <p:cNvPr id="269" name="Google Shape;269;p48"/>
          <p:cNvPicPr preferRelativeResize="0"/>
          <p:nvPr/>
        </p:nvPicPr>
        <p:blipFill>
          <a:blip r:embed="rId3">
            <a:alphaModFix/>
          </a:blip>
          <a:stretch>
            <a:fillRect/>
          </a:stretch>
        </p:blipFill>
        <p:spPr>
          <a:xfrm>
            <a:off x="152400" y="1170200"/>
            <a:ext cx="8839201" cy="29540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to HTML </a:t>
            </a:r>
            <a:endParaRPr/>
          </a:p>
        </p:txBody>
      </p:sp>
      <p:pic>
        <p:nvPicPr>
          <p:cNvPr id="275" name="Google Shape;275;p49"/>
          <p:cNvPicPr preferRelativeResize="0"/>
          <p:nvPr/>
        </p:nvPicPr>
        <p:blipFill>
          <a:blip r:embed="rId3">
            <a:alphaModFix/>
          </a:blip>
          <a:stretch>
            <a:fillRect/>
          </a:stretch>
        </p:blipFill>
        <p:spPr>
          <a:xfrm>
            <a:off x="479750" y="1170200"/>
            <a:ext cx="5276850" cy="1390650"/>
          </a:xfrm>
          <a:prstGeom prst="rect">
            <a:avLst/>
          </a:prstGeom>
          <a:noFill/>
          <a:ln>
            <a:noFill/>
          </a:ln>
        </p:spPr>
      </p:pic>
      <p:pic>
        <p:nvPicPr>
          <p:cNvPr id="276" name="Google Shape;276;p49"/>
          <p:cNvPicPr preferRelativeResize="0"/>
          <p:nvPr/>
        </p:nvPicPr>
        <p:blipFill>
          <a:blip r:embed="rId4">
            <a:alphaModFix/>
          </a:blip>
          <a:stretch>
            <a:fillRect/>
          </a:stretch>
        </p:blipFill>
        <p:spPr>
          <a:xfrm>
            <a:off x="479750" y="2713250"/>
            <a:ext cx="6191250" cy="182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0"/>
          <p:cNvSpPr txBox="1">
            <a:spLocks noGrp="1"/>
          </p:cNvSpPr>
          <p:nvPr>
            <p:ph type="title"/>
          </p:nvPr>
        </p:nvSpPr>
        <p:spPr>
          <a:xfrm>
            <a:off x="311700" y="146300"/>
            <a:ext cx="8520600" cy="6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Rendered Element</a:t>
            </a:r>
            <a:endParaRPr/>
          </a:p>
        </p:txBody>
      </p:sp>
      <p:sp>
        <p:nvSpPr>
          <p:cNvPr id="282" name="Google Shape;282;p50"/>
          <p:cNvSpPr txBox="1">
            <a:spLocks noGrp="1"/>
          </p:cNvSpPr>
          <p:nvPr>
            <p:ph type="body" idx="1"/>
          </p:nvPr>
        </p:nvSpPr>
        <p:spPr>
          <a:xfrm>
            <a:off x="311700" y="3186925"/>
            <a:ext cx="8520600" cy="13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00"/>
                </a:solidFill>
              </a:rPr>
              <a:t>When a component need to be updated:</a:t>
            </a:r>
            <a:endParaRPr sz="1000">
              <a:solidFill>
                <a:srgbClr val="000000"/>
              </a:solidFill>
            </a:endParaRPr>
          </a:p>
          <a:p>
            <a:pPr marL="457200" lvl="0" indent="-292100" algn="l" rtl="0">
              <a:spcBef>
                <a:spcPts val="1600"/>
              </a:spcBef>
              <a:spcAft>
                <a:spcPts val="0"/>
              </a:spcAft>
              <a:buClr>
                <a:srgbClr val="000000"/>
              </a:buClr>
              <a:buSzPts val="1000"/>
              <a:buChar char="●"/>
            </a:pPr>
            <a:r>
              <a:rPr lang="en" sz="1000">
                <a:solidFill>
                  <a:srgbClr val="000000"/>
                </a:solidFill>
              </a:rPr>
              <a:t>DOM difference is evaluated</a:t>
            </a:r>
            <a:endParaRPr sz="1000">
              <a:solidFill>
                <a:srgbClr val="000000"/>
              </a:solidFill>
            </a:endParaRPr>
          </a:p>
          <a:p>
            <a:pPr marL="457200" lvl="0" indent="-292100" algn="l" rtl="0">
              <a:spcBef>
                <a:spcPts val="0"/>
              </a:spcBef>
              <a:spcAft>
                <a:spcPts val="0"/>
              </a:spcAft>
              <a:buClr>
                <a:srgbClr val="000000"/>
              </a:buClr>
              <a:buSzPts val="1000"/>
              <a:buChar char="●"/>
            </a:pPr>
            <a:r>
              <a:rPr lang="en" sz="1000">
                <a:solidFill>
                  <a:srgbClr val="000000"/>
                </a:solidFill>
              </a:rPr>
              <a:t>Once the difference is calculated, the changes are batched.</a:t>
            </a:r>
            <a:endParaRPr sz="1000">
              <a:solidFill>
                <a:srgbClr val="000000"/>
              </a:solidFill>
            </a:endParaRPr>
          </a:p>
          <a:p>
            <a:pPr marL="457200" lvl="0" indent="-292100" algn="l" rtl="0">
              <a:spcBef>
                <a:spcPts val="0"/>
              </a:spcBef>
              <a:spcAft>
                <a:spcPts val="0"/>
              </a:spcAft>
              <a:buClr>
                <a:srgbClr val="000000"/>
              </a:buClr>
              <a:buSzPts val="1000"/>
              <a:buChar char="●"/>
            </a:pPr>
            <a:r>
              <a:rPr lang="en" sz="1000">
                <a:solidFill>
                  <a:srgbClr val="000000"/>
                </a:solidFill>
              </a:rPr>
              <a:t>All the batched changes are updated at once.</a:t>
            </a:r>
            <a:endParaRPr sz="1000">
              <a:solidFill>
                <a:srgbClr val="000000"/>
              </a:solidFill>
            </a:endParaRPr>
          </a:p>
        </p:txBody>
      </p:sp>
      <p:pic>
        <p:nvPicPr>
          <p:cNvPr id="283" name="Google Shape;283;p50"/>
          <p:cNvPicPr preferRelativeResize="0"/>
          <p:nvPr/>
        </p:nvPicPr>
        <p:blipFill>
          <a:blip r:embed="rId3">
            <a:alphaModFix/>
          </a:blip>
          <a:stretch>
            <a:fillRect/>
          </a:stretch>
        </p:blipFill>
        <p:spPr>
          <a:xfrm>
            <a:off x="311700" y="913175"/>
            <a:ext cx="4770101" cy="186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Child Components within Parent</a:t>
            </a:r>
            <a:endParaRPr/>
          </a:p>
        </p:txBody>
      </p:sp>
      <p:sp>
        <p:nvSpPr>
          <p:cNvPr id="289" name="Google Shape;289;p51"/>
          <p:cNvSpPr txBox="1">
            <a:spLocks noGrp="1"/>
          </p:cNvSpPr>
          <p:nvPr>
            <p:ph type="body" idx="1"/>
          </p:nvPr>
        </p:nvSpPr>
        <p:spPr>
          <a:xfrm>
            <a:off x="311700" y="3804125"/>
            <a:ext cx="8520600" cy="7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Enhance the reusability of the component.</a:t>
            </a:r>
            <a:endParaRPr/>
          </a:p>
        </p:txBody>
      </p:sp>
      <p:pic>
        <p:nvPicPr>
          <p:cNvPr id="290" name="Google Shape;290;p51"/>
          <p:cNvPicPr preferRelativeResize="0"/>
          <p:nvPr/>
        </p:nvPicPr>
        <p:blipFill>
          <a:blip r:embed="rId3">
            <a:alphaModFix/>
          </a:blip>
          <a:stretch>
            <a:fillRect/>
          </a:stretch>
        </p:blipFill>
        <p:spPr>
          <a:xfrm>
            <a:off x="450725" y="1221625"/>
            <a:ext cx="5943600" cy="952500"/>
          </a:xfrm>
          <a:prstGeom prst="rect">
            <a:avLst/>
          </a:prstGeom>
          <a:noFill/>
          <a:ln>
            <a:noFill/>
          </a:ln>
        </p:spPr>
      </p:pic>
      <p:pic>
        <p:nvPicPr>
          <p:cNvPr id="291" name="Google Shape;291;p51"/>
          <p:cNvPicPr preferRelativeResize="0"/>
          <p:nvPr/>
        </p:nvPicPr>
        <p:blipFill>
          <a:blip r:embed="rId4">
            <a:alphaModFix/>
          </a:blip>
          <a:stretch>
            <a:fillRect/>
          </a:stretch>
        </p:blipFill>
        <p:spPr>
          <a:xfrm>
            <a:off x="450725" y="2377950"/>
            <a:ext cx="6189967" cy="132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props to Component</a:t>
            </a:r>
            <a:endParaRPr/>
          </a:p>
        </p:txBody>
      </p:sp>
      <p:sp>
        <p:nvSpPr>
          <p:cNvPr id="297" name="Google Shape;297;p52"/>
          <p:cNvSpPr txBox="1">
            <a:spLocks noGrp="1"/>
          </p:cNvSpPr>
          <p:nvPr>
            <p:ph type="body" idx="1"/>
          </p:nvPr>
        </p:nvSpPr>
        <p:spPr>
          <a:xfrm>
            <a:off x="311700" y="3625975"/>
            <a:ext cx="8520600" cy="9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variable will be passed to the “props” argument</a:t>
            </a:r>
            <a:endParaRPr/>
          </a:p>
          <a:p>
            <a:pPr marL="0" lvl="0" indent="0" algn="l" rtl="0">
              <a:spcBef>
                <a:spcPts val="1600"/>
              </a:spcBef>
              <a:spcAft>
                <a:spcPts val="1600"/>
              </a:spcAft>
              <a:buNone/>
            </a:pPr>
            <a:endParaRPr/>
          </a:p>
        </p:txBody>
      </p:sp>
      <p:pic>
        <p:nvPicPr>
          <p:cNvPr id="298" name="Google Shape;298;p52"/>
          <p:cNvPicPr preferRelativeResize="0"/>
          <p:nvPr/>
        </p:nvPicPr>
        <p:blipFill>
          <a:blip r:embed="rId3">
            <a:alphaModFix/>
          </a:blip>
          <a:stretch>
            <a:fillRect/>
          </a:stretch>
        </p:blipFill>
        <p:spPr>
          <a:xfrm>
            <a:off x="311700" y="1239400"/>
            <a:ext cx="6048375" cy="174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53"/>
          <p:cNvPicPr preferRelativeResize="0"/>
          <p:nvPr/>
        </p:nvPicPr>
        <p:blipFill>
          <a:blip r:embed="rId3">
            <a:alphaModFix/>
          </a:blip>
          <a:stretch>
            <a:fillRect/>
          </a:stretch>
        </p:blipFill>
        <p:spPr>
          <a:xfrm>
            <a:off x="344225" y="1051625"/>
            <a:ext cx="8048625" cy="23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uFill>
                  <a:noFill/>
                </a:uFill>
                <a:hlinkClick r:id="rId3"/>
              </a:rPr>
              <a:t>Single Threaded Architecture</a:t>
            </a:r>
            <a:endParaRPr>
              <a:solidFill>
                <a:srgbClr val="000000"/>
              </a:solidFill>
            </a:endParaRPr>
          </a:p>
        </p:txBody>
      </p:sp>
      <p:sp>
        <p:nvSpPr>
          <p:cNvPr id="141" name="Google Shape;141;p27"/>
          <p:cNvSpPr txBox="1"/>
          <p:nvPr/>
        </p:nvSpPr>
        <p:spPr>
          <a:xfrm>
            <a:off x="483500" y="1201525"/>
            <a:ext cx="7591800" cy="3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Javascript is Single Threaded Execution Model</a:t>
            </a:r>
            <a:endParaRPr/>
          </a:p>
          <a:p>
            <a:pPr marL="0" lvl="0" indent="0" algn="l" rtl="0">
              <a:spcBef>
                <a:spcPts val="0"/>
              </a:spcBef>
              <a:spcAft>
                <a:spcPts val="0"/>
              </a:spcAft>
              <a:buNone/>
            </a:pPr>
            <a:endParaRPr/>
          </a:p>
          <a:p>
            <a:pPr marL="0" lvl="0" indent="0" algn="l" rtl="0">
              <a:spcBef>
                <a:spcPts val="0"/>
              </a:spcBef>
              <a:spcAft>
                <a:spcPts val="0"/>
              </a:spcAft>
              <a:buNone/>
            </a:pPr>
            <a:r>
              <a:rPr lang="en"/>
              <a:t>The Main Thread can Only Execute a Single Function at a Time</a:t>
            </a:r>
            <a:endParaRPr/>
          </a:p>
          <a:p>
            <a:pPr marL="0" lvl="0" indent="0" algn="l" rtl="0">
              <a:spcBef>
                <a:spcPts val="0"/>
              </a:spcBef>
              <a:spcAft>
                <a:spcPts val="0"/>
              </a:spcAft>
              <a:buNone/>
            </a:pPr>
            <a:endParaRPr/>
          </a:p>
          <a:p>
            <a:pPr marL="0" lvl="0" indent="0" algn="l" rtl="0">
              <a:spcBef>
                <a:spcPts val="0"/>
              </a:spcBef>
              <a:spcAft>
                <a:spcPts val="0"/>
              </a:spcAft>
              <a:buNone/>
            </a:pPr>
            <a:r>
              <a:rPr lang="en"/>
              <a:t>Execution, in case of Asynchronous Functions like “setTimeout”: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As soon as asynchronous request is received, it goes to Web APIs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Web APIs process the request for timeout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Once the timeout is complete, callback waits in the Callback Queue for Execution</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Once the main execution thread is available, it start processing callbacks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 cannot be Modified</a:t>
            </a:r>
            <a:endParaRPr/>
          </a:p>
        </p:txBody>
      </p:sp>
      <p:sp>
        <p:nvSpPr>
          <p:cNvPr id="309" name="Google Shape;309;p54"/>
          <p:cNvSpPr txBox="1">
            <a:spLocks noGrp="1"/>
          </p:cNvSpPr>
          <p:nvPr>
            <p:ph type="body" idx="1"/>
          </p:nvPr>
        </p:nvSpPr>
        <p:spPr>
          <a:xfrm>
            <a:off x="311700" y="2981175"/>
            <a:ext cx="8520600" cy="15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never modify the props value</a:t>
            </a:r>
            <a:endParaRPr/>
          </a:p>
          <a:p>
            <a:pPr marL="0" lvl="0" indent="0" algn="l" rtl="0">
              <a:spcBef>
                <a:spcPts val="1600"/>
              </a:spcBef>
              <a:spcAft>
                <a:spcPts val="0"/>
              </a:spcAft>
              <a:buNone/>
            </a:pPr>
            <a:r>
              <a:rPr lang="en"/>
              <a:t>Props should be considered as Read Only Value</a:t>
            </a:r>
            <a:endParaRPr/>
          </a:p>
          <a:p>
            <a:pPr marL="0" lvl="0" indent="0" algn="l" rtl="0">
              <a:spcBef>
                <a:spcPts val="1600"/>
              </a:spcBef>
              <a:spcAft>
                <a:spcPts val="1600"/>
              </a:spcAft>
              <a:buNone/>
            </a:pPr>
            <a:r>
              <a:rPr lang="en"/>
              <a:t>Any Modification in the value shall result in Error</a:t>
            </a:r>
            <a:endParaRPr/>
          </a:p>
        </p:txBody>
      </p:sp>
      <p:pic>
        <p:nvPicPr>
          <p:cNvPr id="310" name="Google Shape;310;p54"/>
          <p:cNvPicPr preferRelativeResize="0"/>
          <p:nvPr/>
        </p:nvPicPr>
        <p:blipFill>
          <a:blip r:embed="rId3">
            <a:alphaModFix/>
          </a:blip>
          <a:stretch>
            <a:fillRect/>
          </a:stretch>
        </p:blipFill>
        <p:spPr>
          <a:xfrm>
            <a:off x="399300" y="1572525"/>
            <a:ext cx="6781800" cy="1047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Re-rendering Parent Element</a:t>
            </a:r>
            <a:endParaRPr/>
          </a:p>
        </p:txBody>
      </p:sp>
      <p:pic>
        <p:nvPicPr>
          <p:cNvPr id="316" name="Google Shape;316;p55"/>
          <p:cNvPicPr preferRelativeResize="0"/>
          <p:nvPr/>
        </p:nvPicPr>
        <p:blipFill>
          <a:blip r:embed="rId3">
            <a:alphaModFix/>
          </a:blip>
          <a:stretch>
            <a:fillRect/>
          </a:stretch>
        </p:blipFill>
        <p:spPr>
          <a:xfrm>
            <a:off x="311700" y="1403550"/>
            <a:ext cx="6430125" cy="325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Props to Update Time</a:t>
            </a:r>
            <a:endParaRPr/>
          </a:p>
        </p:txBody>
      </p:sp>
      <p:pic>
        <p:nvPicPr>
          <p:cNvPr id="322" name="Google Shape;322;p56"/>
          <p:cNvPicPr preferRelativeResize="0"/>
          <p:nvPr/>
        </p:nvPicPr>
        <p:blipFill>
          <a:blip r:embed="rId3">
            <a:alphaModFix/>
          </a:blip>
          <a:stretch>
            <a:fillRect/>
          </a:stretch>
        </p:blipFill>
        <p:spPr>
          <a:xfrm>
            <a:off x="311700" y="1170200"/>
            <a:ext cx="6391226" cy="3294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Simple ES6 Classes</a:t>
            </a:r>
            <a:endParaRPr/>
          </a:p>
        </p:txBody>
      </p:sp>
      <p:pic>
        <p:nvPicPr>
          <p:cNvPr id="328" name="Google Shape;328;p57"/>
          <p:cNvPicPr preferRelativeResize="0"/>
          <p:nvPr/>
        </p:nvPicPr>
        <p:blipFill>
          <a:blip r:embed="rId3">
            <a:alphaModFix/>
          </a:blip>
          <a:stretch>
            <a:fillRect/>
          </a:stretch>
        </p:blipFill>
        <p:spPr>
          <a:xfrm>
            <a:off x="311700" y="1296600"/>
            <a:ext cx="7258050" cy="2228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Functions to Classes</a:t>
            </a:r>
            <a:endParaRPr/>
          </a:p>
        </p:txBody>
      </p:sp>
      <p:pic>
        <p:nvPicPr>
          <p:cNvPr id="334" name="Google Shape;334;p58"/>
          <p:cNvPicPr preferRelativeResize="0"/>
          <p:nvPr/>
        </p:nvPicPr>
        <p:blipFill>
          <a:blip r:embed="rId3">
            <a:alphaModFix/>
          </a:blip>
          <a:stretch>
            <a:fillRect/>
          </a:stretch>
        </p:blipFill>
        <p:spPr>
          <a:xfrm>
            <a:off x="311700" y="1179925"/>
            <a:ext cx="6118976" cy="3347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Super Keyword in Constructor</a:t>
            </a:r>
            <a:endParaRPr/>
          </a:p>
        </p:txBody>
      </p:sp>
      <p:pic>
        <p:nvPicPr>
          <p:cNvPr id="340" name="Google Shape;340;p59"/>
          <p:cNvPicPr preferRelativeResize="0"/>
          <p:nvPr/>
        </p:nvPicPr>
        <p:blipFill>
          <a:blip r:embed="rId3">
            <a:alphaModFix/>
          </a:blip>
          <a:stretch>
            <a:fillRect/>
          </a:stretch>
        </p:blipFill>
        <p:spPr>
          <a:xfrm>
            <a:off x="360325" y="1374400"/>
            <a:ext cx="6844474" cy="2316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Extending Subclass Function</a:t>
            </a:r>
            <a:endParaRPr/>
          </a:p>
        </p:txBody>
      </p:sp>
      <p:pic>
        <p:nvPicPr>
          <p:cNvPr id="346" name="Google Shape;346;p60"/>
          <p:cNvPicPr preferRelativeResize="0"/>
          <p:nvPr/>
        </p:nvPicPr>
        <p:blipFill>
          <a:blip r:embed="rId3">
            <a:alphaModFix/>
          </a:blip>
          <a:stretch>
            <a:fillRect/>
          </a:stretch>
        </p:blipFill>
        <p:spPr>
          <a:xfrm>
            <a:off x="311700" y="1227405"/>
            <a:ext cx="7479751" cy="26859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Static Methods and Properties</a:t>
            </a:r>
            <a:endParaRPr/>
          </a:p>
        </p:txBody>
      </p:sp>
      <p:pic>
        <p:nvPicPr>
          <p:cNvPr id="352" name="Google Shape;352;p61"/>
          <p:cNvPicPr preferRelativeResize="0"/>
          <p:nvPr/>
        </p:nvPicPr>
        <p:blipFill>
          <a:blip r:embed="rId3">
            <a:alphaModFix/>
          </a:blip>
          <a:stretch>
            <a:fillRect/>
          </a:stretch>
        </p:blipFill>
        <p:spPr>
          <a:xfrm>
            <a:off x="311700" y="1384100"/>
            <a:ext cx="6972300" cy="1666875"/>
          </a:xfrm>
          <a:prstGeom prst="rect">
            <a:avLst/>
          </a:prstGeom>
          <a:noFill/>
          <a:ln>
            <a:noFill/>
          </a:ln>
        </p:spPr>
      </p:pic>
      <p:sp>
        <p:nvSpPr>
          <p:cNvPr id="353" name="Google Shape;353;p61"/>
          <p:cNvSpPr txBox="1"/>
          <p:nvPr/>
        </p:nvSpPr>
        <p:spPr>
          <a:xfrm>
            <a:off x="359750" y="3274725"/>
            <a:ext cx="69243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Static Properties can only be accessed inside Static Methods.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ES6 Classes</a:t>
            </a:r>
            <a:endParaRPr/>
          </a:p>
        </p:txBody>
      </p:sp>
      <p:sp>
        <p:nvSpPr>
          <p:cNvPr id="359" name="Google Shape;359;p62"/>
          <p:cNvSpPr txBox="1">
            <a:spLocks noGrp="1"/>
          </p:cNvSpPr>
          <p:nvPr>
            <p:ph type="body" idx="1"/>
          </p:nvPr>
        </p:nvSpPr>
        <p:spPr>
          <a:xfrm>
            <a:off x="311700" y="3732125"/>
            <a:ext cx="85206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Instead of function we can use ES6 Classes</a:t>
            </a:r>
            <a:endParaRPr sz="1400"/>
          </a:p>
          <a:p>
            <a:pPr marL="0" lvl="0" indent="0" algn="l" rtl="0">
              <a:spcBef>
                <a:spcPts val="1600"/>
              </a:spcBef>
              <a:spcAft>
                <a:spcPts val="1600"/>
              </a:spcAft>
              <a:buNone/>
            </a:pPr>
            <a:r>
              <a:rPr lang="en" sz="1400"/>
              <a:t>In order to create React Class, it must extend from “React.Component”</a:t>
            </a:r>
            <a:endParaRPr sz="1400"/>
          </a:p>
        </p:txBody>
      </p:sp>
      <p:pic>
        <p:nvPicPr>
          <p:cNvPr id="360" name="Google Shape;360;p62"/>
          <p:cNvPicPr preferRelativeResize="0"/>
          <p:nvPr/>
        </p:nvPicPr>
        <p:blipFill>
          <a:blip r:embed="rId3">
            <a:alphaModFix/>
          </a:blip>
          <a:stretch>
            <a:fillRect/>
          </a:stretch>
        </p:blipFill>
        <p:spPr>
          <a:xfrm>
            <a:off x="483050" y="2188975"/>
            <a:ext cx="5608300" cy="1109150"/>
          </a:xfrm>
          <a:prstGeom prst="rect">
            <a:avLst/>
          </a:prstGeom>
          <a:noFill/>
          <a:ln>
            <a:noFill/>
          </a:ln>
        </p:spPr>
      </p:pic>
      <p:pic>
        <p:nvPicPr>
          <p:cNvPr id="361" name="Google Shape;361;p62"/>
          <p:cNvPicPr preferRelativeResize="0"/>
          <p:nvPr/>
        </p:nvPicPr>
        <p:blipFill>
          <a:blip r:embed="rId4">
            <a:alphaModFix/>
          </a:blip>
          <a:stretch>
            <a:fillRect/>
          </a:stretch>
        </p:blipFill>
        <p:spPr>
          <a:xfrm>
            <a:off x="483050" y="1140550"/>
            <a:ext cx="4969750" cy="782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3"/>
          <p:cNvSpPr txBox="1">
            <a:spLocks noGrp="1"/>
          </p:cNvSpPr>
          <p:nvPr>
            <p:ph type="title"/>
          </p:nvPr>
        </p:nvSpPr>
        <p:spPr>
          <a:xfrm>
            <a:off x="311700" y="769250"/>
            <a:ext cx="85206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Updates are Patched</a:t>
            </a:r>
            <a:endParaRPr/>
          </a:p>
        </p:txBody>
      </p:sp>
      <p:sp>
        <p:nvSpPr>
          <p:cNvPr id="367" name="Google Shape;367;p63"/>
          <p:cNvSpPr txBox="1">
            <a:spLocks noGrp="1"/>
          </p:cNvSpPr>
          <p:nvPr>
            <p:ph type="body" idx="1"/>
          </p:nvPr>
        </p:nvSpPr>
        <p:spPr>
          <a:xfrm>
            <a:off x="311700" y="1685225"/>
            <a:ext cx="8520600" cy="28836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component do not updates for every state and property changes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looks for all the updates that need to be done in the UI</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Updates are patched together and are updated all at once.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It reduces the overhead of updating the Component on every state change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promotes higher performance using the same approach.</a:t>
            </a:r>
            <a:endParaRPr sz="1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1981950" y="244975"/>
            <a:ext cx="4431426" cy="4368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With React..</a:t>
            </a:r>
            <a:endParaRPr/>
          </a:p>
        </p:txBody>
      </p:sp>
      <p:sp>
        <p:nvSpPr>
          <p:cNvPr id="432" name="Google Shape;432;p7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Working with JSX (JavaScript Expressions)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Applications may vary in Composition</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Multiple Tools to Ecomplish same tasks.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Need to Import Multiple Packages to Create Full Fledged Application</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Focusses on the View Layer Only.</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Working with Third Party State Management Libraries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Additional SEO Hassles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Library is Still Developing.</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Bootstrapping is slower for the React Application.</a:t>
            </a:r>
            <a:endParaRPr sz="14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Component State</a:t>
            </a:r>
            <a:endParaRPr/>
          </a:p>
        </p:txBody>
      </p:sp>
      <p:sp>
        <p:nvSpPr>
          <p:cNvPr id="588" name="Google Shape;588;p92"/>
          <p:cNvSpPr txBox="1">
            <a:spLocks noGrp="1"/>
          </p:cNvSpPr>
          <p:nvPr>
            <p:ph type="body" idx="1"/>
          </p:nvPr>
        </p:nvSpPr>
        <p:spPr>
          <a:xfrm>
            <a:off x="311700" y="3042900"/>
            <a:ext cx="8520600" cy="15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Component can contain its own State</a:t>
            </a:r>
            <a:endParaRPr sz="1200"/>
          </a:p>
          <a:p>
            <a:pPr marL="0" lvl="0" indent="0" algn="l" rtl="0">
              <a:spcBef>
                <a:spcPts val="1600"/>
              </a:spcBef>
              <a:spcAft>
                <a:spcPts val="0"/>
              </a:spcAft>
              <a:buClr>
                <a:srgbClr val="000000"/>
              </a:buClr>
              <a:buSzPts val="1100"/>
              <a:buFont typeface="Arial"/>
              <a:buNone/>
            </a:pPr>
            <a:r>
              <a:rPr lang="en" sz="1200"/>
              <a:t>Function Implementation of Component cannot Maintain the State of the Element</a:t>
            </a:r>
            <a:endParaRPr sz="1200"/>
          </a:p>
          <a:p>
            <a:pPr marL="0" lvl="0" indent="0" algn="l" rtl="0">
              <a:spcBef>
                <a:spcPts val="1600"/>
              </a:spcBef>
              <a:spcAft>
                <a:spcPts val="0"/>
              </a:spcAft>
              <a:buNone/>
            </a:pPr>
            <a:r>
              <a:rPr lang="en" sz="1200"/>
              <a:t>Class are used to create a “state” component.</a:t>
            </a:r>
            <a:endParaRPr sz="1200"/>
          </a:p>
          <a:p>
            <a:pPr marL="0" lvl="0" indent="0" algn="l" rtl="0">
              <a:spcBef>
                <a:spcPts val="1600"/>
              </a:spcBef>
              <a:spcAft>
                <a:spcPts val="1600"/>
              </a:spcAft>
              <a:buNone/>
            </a:pPr>
            <a:r>
              <a:rPr lang="en" sz="1200"/>
              <a:t>Application data can be saved inside the “state” variable </a:t>
            </a:r>
            <a:endParaRPr sz="1200"/>
          </a:p>
        </p:txBody>
      </p:sp>
      <p:pic>
        <p:nvPicPr>
          <p:cNvPr id="589" name="Google Shape;589;p92"/>
          <p:cNvPicPr preferRelativeResize="0"/>
          <p:nvPr/>
        </p:nvPicPr>
        <p:blipFill>
          <a:blip r:embed="rId3">
            <a:alphaModFix/>
          </a:blip>
          <a:stretch>
            <a:fillRect/>
          </a:stretch>
        </p:blipFill>
        <p:spPr>
          <a:xfrm>
            <a:off x="311700" y="1170200"/>
            <a:ext cx="5450373" cy="1720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State to Component</a:t>
            </a:r>
            <a:endParaRPr/>
          </a:p>
        </p:txBody>
      </p:sp>
      <p:pic>
        <p:nvPicPr>
          <p:cNvPr id="595" name="Google Shape;595;p93"/>
          <p:cNvPicPr preferRelativeResize="0"/>
          <p:nvPr/>
        </p:nvPicPr>
        <p:blipFill>
          <a:blip r:embed="rId3">
            <a:alphaModFix/>
          </a:blip>
          <a:stretch>
            <a:fillRect/>
          </a:stretch>
        </p:blipFill>
        <p:spPr>
          <a:xfrm>
            <a:off x="311700" y="1344475"/>
            <a:ext cx="6529426" cy="2454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the State of the Component</a:t>
            </a:r>
            <a:endParaRPr/>
          </a:p>
        </p:txBody>
      </p:sp>
      <p:sp>
        <p:nvSpPr>
          <p:cNvPr id="601" name="Google Shape;601;p94"/>
          <p:cNvSpPr txBox="1">
            <a:spLocks noGrp="1"/>
          </p:cNvSpPr>
          <p:nvPr>
            <p:ph type="body" idx="1"/>
          </p:nvPr>
        </p:nvSpPr>
        <p:spPr>
          <a:xfrm>
            <a:off x="311700" y="2671900"/>
            <a:ext cx="8520600" cy="18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with the following update statement:</a:t>
            </a:r>
            <a:endParaRPr/>
          </a:p>
          <a:p>
            <a:pPr marL="0" lvl="0" indent="0" algn="l" rtl="0">
              <a:spcBef>
                <a:spcPts val="1600"/>
              </a:spcBef>
              <a:spcAft>
                <a:spcPts val="0"/>
              </a:spcAft>
              <a:buNone/>
            </a:pPr>
            <a:r>
              <a:rPr lang="en" sz="1300">
                <a:solidFill>
                  <a:srgbClr val="000000"/>
                </a:solidFill>
              </a:rPr>
              <a:t>React may batch multiple </a:t>
            </a:r>
            <a:r>
              <a:rPr lang="en" sz="1050">
                <a:solidFill>
                  <a:srgbClr val="1A1A1A"/>
                </a:solidFill>
                <a:latin typeface="Courier New"/>
                <a:ea typeface="Courier New"/>
                <a:cs typeface="Courier New"/>
                <a:sym typeface="Courier New"/>
              </a:rPr>
              <a:t>setState()</a:t>
            </a:r>
            <a:r>
              <a:rPr lang="en" sz="1300">
                <a:solidFill>
                  <a:srgbClr val="000000"/>
                </a:solidFill>
              </a:rPr>
              <a:t> calls into a single update for performance.</a:t>
            </a:r>
            <a:endParaRPr sz="1300">
              <a:solidFill>
                <a:srgbClr val="000000"/>
              </a:solidFill>
            </a:endParaRPr>
          </a:p>
          <a:p>
            <a:pPr marL="0" lvl="0" indent="0" algn="l" rtl="0">
              <a:spcBef>
                <a:spcPts val="1600"/>
              </a:spcBef>
              <a:spcAft>
                <a:spcPts val="0"/>
              </a:spcAft>
              <a:buNone/>
            </a:pPr>
            <a:r>
              <a:rPr lang="en" sz="1050">
                <a:solidFill>
                  <a:srgbClr val="1A1A1A"/>
                </a:solidFill>
                <a:latin typeface="Courier New"/>
                <a:ea typeface="Courier New"/>
                <a:cs typeface="Courier New"/>
                <a:sym typeface="Courier New"/>
              </a:rPr>
              <a:t>this.props</a:t>
            </a:r>
            <a:r>
              <a:rPr lang="en" sz="1300">
                <a:solidFill>
                  <a:srgbClr val="000000"/>
                </a:solidFill>
              </a:rPr>
              <a:t> and </a:t>
            </a:r>
            <a:r>
              <a:rPr lang="en" sz="1050">
                <a:solidFill>
                  <a:srgbClr val="1A1A1A"/>
                </a:solidFill>
                <a:latin typeface="Courier New"/>
                <a:ea typeface="Courier New"/>
                <a:cs typeface="Courier New"/>
                <a:sym typeface="Courier New"/>
              </a:rPr>
              <a:t>this.state</a:t>
            </a:r>
            <a:r>
              <a:rPr lang="en" sz="1300">
                <a:solidFill>
                  <a:srgbClr val="000000"/>
                </a:solidFill>
              </a:rPr>
              <a:t> may be updated asynchronously</a:t>
            </a:r>
            <a:endParaRPr sz="1300">
              <a:solidFill>
                <a:srgbClr val="000000"/>
              </a:solidFill>
            </a:endParaRPr>
          </a:p>
          <a:p>
            <a:pPr marL="0" lvl="0" indent="0" algn="l" rtl="0">
              <a:spcBef>
                <a:spcPts val="1600"/>
              </a:spcBef>
              <a:spcAft>
                <a:spcPts val="0"/>
              </a:spcAft>
              <a:buNone/>
            </a:pPr>
            <a:r>
              <a:rPr lang="en" sz="1300">
                <a:solidFill>
                  <a:srgbClr val="000000"/>
                </a:solidFill>
              </a:rPr>
              <a:t>We should not rely on their values for calculating the next state.</a:t>
            </a:r>
            <a:endParaRPr sz="1300">
              <a:solidFill>
                <a:srgbClr val="000000"/>
              </a:solidFill>
            </a:endParaRPr>
          </a:p>
          <a:p>
            <a:pPr marL="0" lvl="0" indent="0" algn="l" rtl="0">
              <a:spcBef>
                <a:spcPts val="1600"/>
              </a:spcBef>
              <a:spcAft>
                <a:spcPts val="1600"/>
              </a:spcAft>
              <a:buNone/>
            </a:pPr>
            <a:endParaRPr sz="1300">
              <a:solidFill>
                <a:srgbClr val="000000"/>
              </a:solidFill>
            </a:endParaRPr>
          </a:p>
        </p:txBody>
      </p:sp>
      <p:pic>
        <p:nvPicPr>
          <p:cNvPr id="602" name="Google Shape;602;p94"/>
          <p:cNvPicPr preferRelativeResize="0"/>
          <p:nvPr/>
        </p:nvPicPr>
        <p:blipFill>
          <a:blip r:embed="rId3">
            <a:alphaModFix/>
          </a:blip>
          <a:stretch>
            <a:fillRect/>
          </a:stretch>
        </p:blipFill>
        <p:spPr>
          <a:xfrm>
            <a:off x="311700" y="1176338"/>
            <a:ext cx="7124700" cy="1152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Component State</a:t>
            </a:r>
            <a:endParaRPr/>
          </a:p>
        </p:txBody>
      </p:sp>
      <p:pic>
        <p:nvPicPr>
          <p:cNvPr id="608" name="Google Shape;608;p95"/>
          <p:cNvPicPr preferRelativeResize="0"/>
          <p:nvPr/>
        </p:nvPicPr>
        <p:blipFill>
          <a:blip r:embed="rId3">
            <a:alphaModFix/>
          </a:blip>
          <a:stretch>
            <a:fillRect/>
          </a:stretch>
        </p:blipFill>
        <p:spPr>
          <a:xfrm>
            <a:off x="311700" y="1247975"/>
            <a:ext cx="5623100" cy="3317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Component State in Life Cycle</a:t>
            </a:r>
            <a:endParaRPr/>
          </a:p>
        </p:txBody>
      </p:sp>
      <p:pic>
        <p:nvPicPr>
          <p:cNvPr id="614" name="Google Shape;614;p96"/>
          <p:cNvPicPr preferRelativeResize="0"/>
          <p:nvPr/>
        </p:nvPicPr>
        <p:blipFill>
          <a:blip r:embed="rId3">
            <a:alphaModFix/>
          </a:blip>
          <a:stretch>
            <a:fillRect/>
          </a:stretch>
        </p:blipFill>
        <p:spPr>
          <a:xfrm>
            <a:off x="311700" y="1150775"/>
            <a:ext cx="5580476" cy="3325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7"/>
          <p:cNvSpPr txBox="1">
            <a:spLocks noGrp="1"/>
          </p:cNvSpPr>
          <p:nvPr>
            <p:ph type="title"/>
          </p:nvPr>
        </p:nvSpPr>
        <p:spPr>
          <a:xfrm>
            <a:off x="311700" y="80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State Correctly</a:t>
            </a:r>
            <a:endParaRPr/>
          </a:p>
        </p:txBody>
      </p:sp>
      <p:pic>
        <p:nvPicPr>
          <p:cNvPr id="620" name="Google Shape;620;p97"/>
          <p:cNvPicPr preferRelativeResize="0"/>
          <p:nvPr/>
        </p:nvPicPr>
        <p:blipFill>
          <a:blip r:embed="rId3">
            <a:alphaModFix/>
          </a:blip>
          <a:stretch>
            <a:fillRect/>
          </a:stretch>
        </p:blipFill>
        <p:spPr>
          <a:xfrm>
            <a:off x="390525" y="1269375"/>
            <a:ext cx="8362950" cy="1390650"/>
          </a:xfrm>
          <a:prstGeom prst="rect">
            <a:avLst/>
          </a:prstGeom>
          <a:noFill/>
          <a:ln>
            <a:noFill/>
          </a:ln>
        </p:spPr>
      </p:pic>
      <p:pic>
        <p:nvPicPr>
          <p:cNvPr id="621" name="Google Shape;621;p97"/>
          <p:cNvPicPr preferRelativeResize="0"/>
          <p:nvPr/>
        </p:nvPicPr>
        <p:blipFill>
          <a:blip r:embed="rId4">
            <a:alphaModFix/>
          </a:blip>
          <a:stretch>
            <a:fillRect/>
          </a:stretch>
        </p:blipFill>
        <p:spPr>
          <a:xfrm>
            <a:off x="390525" y="2949125"/>
            <a:ext cx="6067425" cy="923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8"/>
          <p:cNvSpPr txBox="1">
            <a:spLocks noGrp="1"/>
          </p:cNvSpPr>
          <p:nvPr>
            <p:ph type="title"/>
          </p:nvPr>
        </p:nvSpPr>
        <p:spPr>
          <a:xfrm>
            <a:off x="311700" y="1631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Updates are Merged</a:t>
            </a:r>
            <a:endParaRPr/>
          </a:p>
        </p:txBody>
      </p:sp>
      <p:sp>
        <p:nvSpPr>
          <p:cNvPr id="627" name="Google Shape;627;p98"/>
          <p:cNvSpPr txBox="1">
            <a:spLocks noGrp="1"/>
          </p:cNvSpPr>
          <p:nvPr>
            <p:ph type="body" idx="1"/>
          </p:nvPr>
        </p:nvSpPr>
        <p:spPr>
          <a:xfrm>
            <a:off x="311700" y="3567525"/>
            <a:ext cx="8520600" cy="100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initially we are setting the state. The State has been updated with multiple values and then when we are updating the single State Value, then the state changes are merged rather than Object Literal getting overridden.</a:t>
            </a:r>
            <a:endParaRPr/>
          </a:p>
        </p:txBody>
      </p:sp>
      <p:pic>
        <p:nvPicPr>
          <p:cNvPr id="628" name="Google Shape;628;p98"/>
          <p:cNvPicPr preferRelativeResize="0"/>
          <p:nvPr/>
        </p:nvPicPr>
        <p:blipFill>
          <a:blip r:embed="rId3">
            <a:alphaModFix/>
          </a:blip>
          <a:stretch>
            <a:fillRect/>
          </a:stretch>
        </p:blipFill>
        <p:spPr>
          <a:xfrm>
            <a:off x="311700" y="1017800"/>
            <a:ext cx="6577960" cy="2244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9"/>
          <p:cNvSpPr txBox="1">
            <a:spLocks noGrp="1"/>
          </p:cNvSpPr>
          <p:nvPr>
            <p:ph type="title"/>
          </p:nvPr>
        </p:nvSpPr>
        <p:spPr>
          <a:xfrm>
            <a:off x="419625" y="371675"/>
            <a:ext cx="8412600" cy="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Change Merging...</a:t>
            </a:r>
            <a:endParaRPr/>
          </a:p>
        </p:txBody>
      </p:sp>
      <p:pic>
        <p:nvPicPr>
          <p:cNvPr id="634" name="Google Shape;634;p99"/>
          <p:cNvPicPr preferRelativeResize="0"/>
          <p:nvPr/>
        </p:nvPicPr>
        <p:blipFill>
          <a:blip r:embed="rId3">
            <a:alphaModFix/>
          </a:blip>
          <a:stretch>
            <a:fillRect/>
          </a:stretch>
        </p:blipFill>
        <p:spPr>
          <a:xfrm>
            <a:off x="203825" y="1475475"/>
            <a:ext cx="8188625" cy="316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state data to Children as props</a:t>
            </a:r>
            <a:endParaRPr/>
          </a:p>
        </p:txBody>
      </p:sp>
      <p:sp>
        <p:nvSpPr>
          <p:cNvPr id="640" name="Google Shape;640;p10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state is passed as props to child function</a:t>
            </a:r>
            <a:endParaRPr/>
          </a:p>
          <a:p>
            <a:pPr marL="0" lvl="0" indent="0" algn="l" rtl="0">
              <a:spcBef>
                <a:spcPts val="1600"/>
              </a:spcBef>
              <a:spcAft>
                <a:spcPts val="0"/>
              </a:spcAft>
              <a:buNone/>
            </a:pPr>
            <a:r>
              <a:rPr lang="en"/>
              <a:t>When the value of state changes, the props also represents the Updated State</a:t>
            </a:r>
            <a:endParaRPr/>
          </a:p>
          <a:p>
            <a:pPr marL="0" lvl="0" indent="0" algn="l" rtl="0">
              <a:spcBef>
                <a:spcPts val="1600"/>
              </a:spcBef>
              <a:spcAft>
                <a:spcPts val="0"/>
              </a:spcAft>
              <a:buNone/>
            </a:pPr>
            <a:r>
              <a:rPr lang="en"/>
              <a:t>The Updated State Value is Reflected in the Child.</a:t>
            </a:r>
            <a:endParaRPr/>
          </a:p>
          <a:p>
            <a:pPr marL="0" lvl="0" indent="0" algn="l" rtl="0">
              <a:spcBef>
                <a:spcPts val="1600"/>
              </a:spcBef>
              <a:spcAft>
                <a:spcPts val="0"/>
              </a:spcAft>
              <a:buNone/>
            </a:pPr>
            <a:r>
              <a:rPr lang="en"/>
              <a:t>And the Child is re-rendered.</a:t>
            </a: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9"/>
          <p:cNvPicPr preferRelativeResize="0"/>
          <p:nvPr/>
        </p:nvPicPr>
        <p:blipFill>
          <a:blip r:embed="rId3">
            <a:alphaModFix/>
          </a:blip>
          <a:stretch>
            <a:fillRect/>
          </a:stretch>
        </p:blipFill>
        <p:spPr>
          <a:xfrm>
            <a:off x="785275" y="836648"/>
            <a:ext cx="6849601" cy="3358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4"/>
          <p:cNvSpPr txBox="1">
            <a:spLocks noGrp="1"/>
          </p:cNvSpPr>
          <p:nvPr>
            <p:ph type="title"/>
          </p:nvPr>
        </p:nvSpPr>
        <p:spPr>
          <a:xfrm>
            <a:off x="311700" y="144900"/>
            <a:ext cx="85206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Avoiding Reflow and Repaints</a:t>
            </a:r>
            <a:endParaRPr/>
          </a:p>
        </p:txBody>
      </p:sp>
      <p:sp>
        <p:nvSpPr>
          <p:cNvPr id="373" name="Google Shape;373;p64"/>
          <p:cNvSpPr txBox="1">
            <a:spLocks noGrp="1"/>
          </p:cNvSpPr>
          <p:nvPr>
            <p:ph type="body" idx="1"/>
          </p:nvPr>
        </p:nvSpPr>
        <p:spPr>
          <a:xfrm>
            <a:off x="311700" y="828025"/>
            <a:ext cx="8520600" cy="37410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None/>
            </a:pPr>
            <a:r>
              <a:rPr lang="en" sz="1200" b="1">
                <a:solidFill>
                  <a:srgbClr val="000000"/>
                </a:solidFill>
                <a:latin typeface="Calibri"/>
                <a:ea typeface="Calibri"/>
                <a:cs typeface="Calibri"/>
                <a:sym typeface="Calibri"/>
              </a:rPr>
              <a:t>Reflow</a:t>
            </a:r>
            <a:endParaRPr sz="1200" b="1">
              <a:solidFill>
                <a:srgbClr val="000000"/>
              </a:solidFill>
              <a:latin typeface="Calibri"/>
              <a:ea typeface="Calibri"/>
              <a:cs typeface="Calibri"/>
              <a:sym typeface="Calibri"/>
            </a:endParaRPr>
          </a:p>
          <a:p>
            <a:pPr marL="0" lvl="0" indent="0" algn="l" rtl="0">
              <a:lnSpc>
                <a:spcPct val="158000"/>
              </a:lnSpc>
              <a:spcBef>
                <a:spcPts val="500"/>
              </a:spcBef>
              <a:spcAft>
                <a:spcPts val="0"/>
              </a:spcAft>
              <a:buNone/>
            </a:pPr>
            <a:r>
              <a:rPr lang="en" sz="1200">
                <a:solidFill>
                  <a:srgbClr val="000000"/>
                </a:solidFill>
                <a:latin typeface="Calibri"/>
                <a:ea typeface="Calibri"/>
                <a:cs typeface="Calibri"/>
                <a:sym typeface="Calibri"/>
              </a:rPr>
              <a:t>The process used by the browser for positioning elements on the screen is called Reflow. This process is executed always a DOM element is manipulated, any CSS rule about position or geometry is changed or when the browser is resized. The reflow process is executed for each element's children, ancestors and elements that appear after it in the DOM, once it needs to re-calculate the styles based on the target element.</a:t>
            </a:r>
            <a:endParaRPr sz="1200">
              <a:solidFill>
                <a:srgbClr val="000000"/>
              </a:solidFill>
              <a:latin typeface="Calibri"/>
              <a:ea typeface="Calibri"/>
              <a:cs typeface="Calibri"/>
              <a:sym typeface="Calibri"/>
            </a:endParaRPr>
          </a:p>
          <a:p>
            <a:pPr marL="0" lvl="0" indent="0" algn="l" rtl="0">
              <a:lnSpc>
                <a:spcPct val="122000"/>
              </a:lnSpc>
              <a:spcBef>
                <a:spcPts val="2300"/>
              </a:spcBef>
              <a:spcAft>
                <a:spcPts val="0"/>
              </a:spcAft>
              <a:buNone/>
            </a:pPr>
            <a:r>
              <a:rPr lang="en" sz="1200" b="1">
                <a:solidFill>
                  <a:srgbClr val="000000"/>
                </a:solidFill>
                <a:latin typeface="Calibri"/>
                <a:ea typeface="Calibri"/>
                <a:cs typeface="Calibri"/>
                <a:sym typeface="Calibri"/>
              </a:rPr>
              <a:t>Repaint</a:t>
            </a:r>
            <a:endParaRPr sz="1200" b="1">
              <a:solidFill>
                <a:srgbClr val="000000"/>
              </a:solidFill>
              <a:latin typeface="Calibri"/>
              <a:ea typeface="Calibri"/>
              <a:cs typeface="Calibri"/>
              <a:sym typeface="Calibri"/>
            </a:endParaRPr>
          </a:p>
          <a:p>
            <a:pPr marL="0" lvl="0" indent="0" algn="l" rtl="0">
              <a:lnSpc>
                <a:spcPct val="158000"/>
              </a:lnSpc>
              <a:spcBef>
                <a:spcPts val="500"/>
              </a:spcBef>
              <a:spcAft>
                <a:spcPts val="0"/>
              </a:spcAft>
              <a:buNone/>
            </a:pPr>
            <a:r>
              <a:rPr lang="en" sz="1200">
                <a:solidFill>
                  <a:srgbClr val="000000"/>
                </a:solidFill>
                <a:latin typeface="Calibri"/>
                <a:ea typeface="Calibri"/>
                <a:cs typeface="Calibri"/>
                <a:sym typeface="Calibri"/>
              </a:rPr>
              <a:t>Also known as redraw, repaint is the name of the process used by the browser when it needs to update some style that is not about layout. In other words styles not related with position, width or height. An example would be a manipulation of the background color.</a:t>
            </a:r>
            <a:endParaRPr sz="1200">
              <a:solidFill>
                <a:srgbClr val="000000"/>
              </a:solidFill>
              <a:latin typeface="Calibri"/>
              <a:ea typeface="Calibri"/>
              <a:cs typeface="Calibri"/>
              <a:sym typeface="Calibri"/>
            </a:endParaRPr>
          </a:p>
          <a:p>
            <a:pPr marL="0" lvl="0" indent="0" algn="l" rtl="0">
              <a:lnSpc>
                <a:spcPct val="158000"/>
              </a:lnSpc>
              <a:spcBef>
                <a:spcPts val="500"/>
              </a:spcBef>
              <a:spcAft>
                <a:spcPts val="0"/>
              </a:spcAft>
              <a:buNone/>
            </a:pPr>
            <a:endParaRPr sz="1200">
              <a:solidFill>
                <a:srgbClr val="000000"/>
              </a:solidFill>
              <a:latin typeface="Calibri"/>
              <a:ea typeface="Calibri"/>
              <a:cs typeface="Calibri"/>
              <a:sym typeface="Calibri"/>
            </a:endParaRPr>
          </a:p>
          <a:p>
            <a:pPr marL="0" lvl="0" indent="0" algn="l" rtl="0">
              <a:lnSpc>
                <a:spcPct val="158000"/>
              </a:lnSpc>
              <a:spcBef>
                <a:spcPts val="2200"/>
              </a:spcBef>
              <a:spcAft>
                <a:spcPts val="0"/>
              </a:spcAft>
              <a:buNone/>
            </a:pPr>
            <a:endParaRPr sz="1200">
              <a:solidFill>
                <a:srgbClr val="000000"/>
              </a:solidFill>
              <a:latin typeface="Calibri"/>
              <a:ea typeface="Calibri"/>
              <a:cs typeface="Calibri"/>
              <a:sym typeface="Calibri"/>
            </a:endParaRPr>
          </a:p>
          <a:p>
            <a:pPr marL="0" lvl="0" indent="0" algn="l" rtl="0">
              <a:spcBef>
                <a:spcPts val="0"/>
              </a:spcBef>
              <a:spcAft>
                <a:spcPts val="1600"/>
              </a:spcAft>
              <a:buNone/>
            </a:pPr>
            <a:endParaRPr sz="12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Manage Component Updates</a:t>
            </a:r>
            <a:endParaRPr/>
          </a:p>
        </p:txBody>
      </p:sp>
      <p:sp>
        <p:nvSpPr>
          <p:cNvPr id="379" name="Google Shape;379;p65"/>
          <p:cNvSpPr txBox="1">
            <a:spLocks noGrp="1"/>
          </p:cNvSpPr>
          <p:nvPr>
            <p:ph type="body" idx="1"/>
          </p:nvPr>
        </p:nvSpPr>
        <p:spPr>
          <a:xfrm>
            <a:off x="311700" y="1530250"/>
            <a:ext cx="8520600" cy="30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On state changes, React component can control the Re-Rendering</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On conditional basis, the Rendering for the current change can be disabled</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In order to stop component from updation</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“shouldComponentUpdate” should return “false”</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On returning “false”, Component will not be updated</a:t>
            </a:r>
            <a:endParaRPr sz="14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Pure Stateless Functions Components</a:t>
            </a:r>
            <a:endParaRPr/>
          </a:p>
        </p:txBody>
      </p:sp>
      <p:sp>
        <p:nvSpPr>
          <p:cNvPr id="385" name="Google Shape;385;p66"/>
          <p:cNvSpPr txBox="1">
            <a:spLocks noGrp="1"/>
          </p:cNvSpPr>
          <p:nvPr>
            <p:ph type="body" idx="1"/>
          </p:nvPr>
        </p:nvSpPr>
        <p:spPr>
          <a:xfrm>
            <a:off x="311700" y="2756050"/>
            <a:ext cx="8520600" cy="18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React contains Stateless Components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In case of Stateless components, the Component is rendered according to the “props”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It behaves as a pure function, where for each specific state, same output is rendered</a:t>
            </a:r>
            <a:endParaRPr sz="1400">
              <a:latin typeface="Calibri"/>
              <a:ea typeface="Calibri"/>
              <a:cs typeface="Calibri"/>
              <a:sym typeface="Calibri"/>
            </a:endParaRPr>
          </a:p>
          <a:p>
            <a:pPr marL="0" lvl="0" indent="0" algn="l" rtl="0">
              <a:spcBef>
                <a:spcPts val="1600"/>
              </a:spcBef>
              <a:spcAft>
                <a:spcPts val="1600"/>
              </a:spcAft>
              <a:buNone/>
            </a:pPr>
            <a:endParaRPr sz="1400">
              <a:latin typeface="Calibri"/>
              <a:ea typeface="Calibri"/>
              <a:cs typeface="Calibri"/>
              <a:sym typeface="Calibri"/>
            </a:endParaRPr>
          </a:p>
        </p:txBody>
      </p:sp>
      <p:pic>
        <p:nvPicPr>
          <p:cNvPr id="386" name="Google Shape;386;p66"/>
          <p:cNvPicPr preferRelativeResize="0"/>
          <p:nvPr/>
        </p:nvPicPr>
        <p:blipFill>
          <a:blip r:embed="rId3">
            <a:alphaModFix/>
          </a:blip>
          <a:stretch>
            <a:fillRect/>
          </a:stretch>
        </p:blipFill>
        <p:spPr>
          <a:xfrm>
            <a:off x="311700" y="1466775"/>
            <a:ext cx="5648325" cy="942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0"/>
          <p:cNvSpPr txBox="1">
            <a:spLocks noGrp="1"/>
          </p:cNvSpPr>
          <p:nvPr>
            <p:ph type="title"/>
          </p:nvPr>
        </p:nvSpPr>
        <p:spPr>
          <a:xfrm>
            <a:off x="200913" y="691275"/>
            <a:ext cx="35964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Data Flow</a:t>
            </a:r>
            <a:endParaRPr/>
          </a:p>
        </p:txBody>
      </p:sp>
      <p:sp>
        <p:nvSpPr>
          <p:cNvPr id="412" name="Google Shape;412;p70"/>
          <p:cNvSpPr txBox="1">
            <a:spLocks noGrp="1"/>
          </p:cNvSpPr>
          <p:nvPr>
            <p:ph type="body" idx="1"/>
          </p:nvPr>
        </p:nvSpPr>
        <p:spPr>
          <a:xfrm>
            <a:off x="3872600" y="399825"/>
            <a:ext cx="5143500" cy="3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Application Data is defined at Parent Level</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This Parent Level Data(state) Flows from Parent To Children</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Child Components takes this data in form of “props”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“Props” are read only and cannot be modified by Child</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State can change consistently. Any state Changes, propagates down</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Encourage to create Application State at Single Point</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Data flow from Top to Bottom</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“Props” + “State” combines to form data model to render</a:t>
            </a:r>
            <a:endParaRPr sz="1400">
              <a:latin typeface="Calibri"/>
              <a:ea typeface="Calibri"/>
              <a:cs typeface="Calibri"/>
              <a:sym typeface="Calibri"/>
            </a:endParaRPr>
          </a:p>
          <a:p>
            <a:pPr marL="0" lvl="0" indent="0" algn="l" rtl="0">
              <a:spcBef>
                <a:spcPts val="1600"/>
              </a:spcBef>
              <a:spcAft>
                <a:spcPts val="1600"/>
              </a:spcAft>
              <a:buNone/>
            </a:pPr>
            <a:endParaRPr sz="1400">
              <a:latin typeface="Calibri"/>
              <a:ea typeface="Calibri"/>
              <a:cs typeface="Calibri"/>
              <a:sym typeface="Calibri"/>
            </a:endParaRPr>
          </a:p>
        </p:txBody>
      </p:sp>
      <p:pic>
        <p:nvPicPr>
          <p:cNvPr id="413" name="Google Shape;413;p70"/>
          <p:cNvPicPr preferRelativeResize="0"/>
          <p:nvPr/>
        </p:nvPicPr>
        <p:blipFill>
          <a:blip r:embed="rId3">
            <a:alphaModFix/>
          </a:blip>
          <a:stretch>
            <a:fillRect/>
          </a:stretch>
        </p:blipFill>
        <p:spPr>
          <a:xfrm>
            <a:off x="668175" y="1542188"/>
            <a:ext cx="2661875" cy="2661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1"/>
          <p:cNvSpPr txBox="1">
            <a:spLocks noGrp="1"/>
          </p:cNvSpPr>
          <p:nvPr>
            <p:ph type="title"/>
          </p:nvPr>
        </p:nvSpPr>
        <p:spPr>
          <a:xfrm>
            <a:off x="1131463" y="319600"/>
            <a:ext cx="6881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Propagating Event From Child to Parent</a:t>
            </a:r>
            <a:endParaRPr/>
          </a:p>
        </p:txBody>
      </p:sp>
      <p:pic>
        <p:nvPicPr>
          <p:cNvPr id="419" name="Google Shape;419;p71"/>
          <p:cNvPicPr preferRelativeResize="0"/>
          <p:nvPr/>
        </p:nvPicPr>
        <p:blipFill>
          <a:blip r:embed="rId3">
            <a:alphaModFix/>
          </a:blip>
          <a:stretch>
            <a:fillRect/>
          </a:stretch>
        </p:blipFill>
        <p:spPr>
          <a:xfrm>
            <a:off x="2576013" y="1165322"/>
            <a:ext cx="3991976" cy="3447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Data Flow Down</a:t>
            </a:r>
            <a:endParaRPr/>
          </a:p>
        </p:txBody>
      </p:sp>
      <p:sp>
        <p:nvSpPr>
          <p:cNvPr id="646" name="Google Shape;646;p101"/>
          <p:cNvSpPr txBox="1">
            <a:spLocks noGrp="1"/>
          </p:cNvSpPr>
          <p:nvPr>
            <p:ph type="body" idx="1"/>
          </p:nvPr>
        </p:nvSpPr>
        <p:spPr>
          <a:xfrm>
            <a:off x="311700" y="2075925"/>
            <a:ext cx="8520600" cy="2493000"/>
          </a:xfrm>
          <a:prstGeom prst="rect">
            <a:avLst/>
          </a:prstGeom>
        </p:spPr>
        <p:txBody>
          <a:bodyPr spcFirstLastPara="1" wrap="square" lIns="91425" tIns="91425" rIns="91425" bIns="91425" anchor="t" anchorCtr="0">
            <a:noAutofit/>
          </a:bodyPr>
          <a:lstStyle/>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Neither parent nor child components can know if a certain component is stateful or stateless</a:t>
            </a:r>
            <a:endParaRPr sz="1300">
              <a:solidFill>
                <a:srgbClr val="000000"/>
              </a:solidFill>
            </a:endParaRPr>
          </a:p>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Parent or Should should not be concerned about the Built of certain component.</a:t>
            </a:r>
            <a:endParaRPr sz="1300">
              <a:solidFill>
                <a:srgbClr val="000000"/>
              </a:solidFill>
            </a:endParaRPr>
          </a:p>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State is often Local It is not accessible to any component other than the one that owns and sets it.</a:t>
            </a:r>
            <a:endParaRPr sz="1300">
              <a:solidFill>
                <a:srgbClr val="000000"/>
              </a:solidFill>
            </a:endParaRPr>
          </a:p>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A component may choose to pass its state down as props to its child components:</a:t>
            </a:r>
            <a:endParaRPr sz="1300">
              <a:solidFill>
                <a:srgbClr val="000000"/>
              </a:solidFill>
            </a:endParaRPr>
          </a:p>
          <a:p>
            <a:pPr marL="0" lvl="0" indent="0" algn="l" rtl="0">
              <a:spcBef>
                <a:spcPts val="0"/>
              </a:spcBef>
              <a:spcAft>
                <a:spcPts val="1600"/>
              </a:spcAft>
              <a:buNone/>
            </a:pPr>
            <a:endParaRPr/>
          </a:p>
        </p:txBody>
      </p:sp>
      <p:pic>
        <p:nvPicPr>
          <p:cNvPr id="647" name="Google Shape;647;p101"/>
          <p:cNvPicPr preferRelativeResize="0"/>
          <p:nvPr/>
        </p:nvPicPr>
        <p:blipFill>
          <a:blip r:embed="rId3">
            <a:alphaModFix/>
          </a:blip>
          <a:stretch>
            <a:fillRect/>
          </a:stretch>
        </p:blipFill>
        <p:spPr>
          <a:xfrm>
            <a:off x="311700" y="1211350"/>
            <a:ext cx="6067425" cy="542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2"/>
          <p:cNvSpPr txBox="1">
            <a:spLocks noGrp="1"/>
          </p:cNvSpPr>
          <p:nvPr>
            <p:ph type="title"/>
          </p:nvPr>
        </p:nvSpPr>
        <p:spPr>
          <a:xfrm>
            <a:off x="3085200" y="269350"/>
            <a:ext cx="2973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Events</a:t>
            </a:r>
            <a:endParaRPr/>
          </a:p>
        </p:txBody>
      </p:sp>
      <p:sp>
        <p:nvSpPr>
          <p:cNvPr id="425" name="Google Shape;425;p72"/>
          <p:cNvSpPr txBox="1">
            <a:spLocks noGrp="1"/>
          </p:cNvSpPr>
          <p:nvPr>
            <p:ph type="body" idx="1"/>
          </p:nvPr>
        </p:nvSpPr>
        <p:spPr>
          <a:xfrm>
            <a:off x="4048500" y="1456650"/>
            <a:ext cx="4783800" cy="20997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Events are raised to bring changes to State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Once the State Data changes, render Cycle is called</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Updates are propagated to the Components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Not Entire Component is re-rendered.</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Brings the Concept of Virtual DOM in the picture</a:t>
            </a:r>
            <a:endParaRPr sz="1400">
              <a:latin typeface="Calibri"/>
              <a:ea typeface="Calibri"/>
              <a:cs typeface="Calibri"/>
              <a:sym typeface="Calibri"/>
            </a:endParaRPr>
          </a:p>
        </p:txBody>
      </p:sp>
      <p:pic>
        <p:nvPicPr>
          <p:cNvPr id="426" name="Google Shape;426;p72"/>
          <p:cNvPicPr preferRelativeResize="0"/>
          <p:nvPr/>
        </p:nvPicPr>
        <p:blipFill>
          <a:blip r:embed="rId3">
            <a:alphaModFix/>
          </a:blip>
          <a:stretch>
            <a:fillRect/>
          </a:stretch>
        </p:blipFill>
        <p:spPr>
          <a:xfrm>
            <a:off x="447275" y="1239925"/>
            <a:ext cx="3410575" cy="301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Synthetic Events</a:t>
            </a:r>
            <a:endParaRPr/>
          </a:p>
        </p:txBody>
      </p:sp>
      <p:sp>
        <p:nvSpPr>
          <p:cNvPr id="392" name="Google Shape;392;p6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Synthetic events are the wrapper over plain JavaScript Events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Cross Browser Compatibility for Synthetic Events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Events are not directly attached to the elements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When we have multiple clickable divs inside a parent div:</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React wont attach click event to each div</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will automatically attach the event to parent div</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On the basis on input parameters, React decide which event to Call</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Optimises the performance of the Application</a:t>
            </a:r>
            <a:endParaRPr sz="14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Events</a:t>
            </a:r>
            <a:endParaRPr/>
          </a:p>
        </p:txBody>
      </p:sp>
      <p:pic>
        <p:nvPicPr>
          <p:cNvPr id="653" name="Google Shape;653;p102"/>
          <p:cNvPicPr preferRelativeResize="0"/>
          <p:nvPr/>
        </p:nvPicPr>
        <p:blipFill>
          <a:blip r:embed="rId3">
            <a:alphaModFix/>
          </a:blip>
          <a:stretch>
            <a:fillRect/>
          </a:stretch>
        </p:blipFill>
        <p:spPr>
          <a:xfrm>
            <a:off x="399300" y="1139350"/>
            <a:ext cx="6991350" cy="349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Attaching Events to the Component	</a:t>
            </a:r>
            <a:endParaRPr/>
          </a:p>
        </p:txBody>
      </p:sp>
      <p:sp>
        <p:nvSpPr>
          <p:cNvPr id="659" name="Google Shape;659;p103"/>
          <p:cNvSpPr txBox="1">
            <a:spLocks noGrp="1"/>
          </p:cNvSpPr>
          <p:nvPr>
            <p:ph type="body" idx="1"/>
          </p:nvPr>
        </p:nvSpPr>
        <p:spPr>
          <a:xfrm>
            <a:off x="311700" y="3341225"/>
            <a:ext cx="8520600" cy="122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000000"/>
                </a:solidFill>
              </a:rPr>
              <a:t>Another difference is that you cannot return </a:t>
            </a:r>
            <a:r>
              <a:rPr lang="en" sz="1050">
                <a:solidFill>
                  <a:srgbClr val="1A1A1A"/>
                </a:solidFill>
                <a:latin typeface="Courier New"/>
                <a:ea typeface="Courier New"/>
                <a:cs typeface="Courier New"/>
                <a:sym typeface="Courier New"/>
              </a:rPr>
              <a:t>false</a:t>
            </a:r>
            <a:r>
              <a:rPr lang="en" sz="1300">
                <a:solidFill>
                  <a:srgbClr val="000000"/>
                </a:solidFill>
              </a:rPr>
              <a:t> to prevent default behavior in React. You must call </a:t>
            </a:r>
            <a:r>
              <a:rPr lang="en" sz="1050">
                <a:solidFill>
                  <a:srgbClr val="1A1A1A"/>
                </a:solidFill>
                <a:latin typeface="Courier New"/>
                <a:ea typeface="Courier New"/>
                <a:cs typeface="Courier New"/>
                <a:sym typeface="Courier New"/>
              </a:rPr>
              <a:t>preventDefault</a:t>
            </a:r>
            <a:r>
              <a:rPr lang="en" sz="1300">
                <a:solidFill>
                  <a:srgbClr val="000000"/>
                </a:solidFill>
              </a:rPr>
              <a:t> explicitly.</a:t>
            </a:r>
            <a:endParaRPr/>
          </a:p>
        </p:txBody>
      </p:sp>
      <p:pic>
        <p:nvPicPr>
          <p:cNvPr id="660" name="Google Shape;660;p103"/>
          <p:cNvPicPr preferRelativeResize="0"/>
          <p:nvPr/>
        </p:nvPicPr>
        <p:blipFill>
          <a:blip r:embed="rId3">
            <a:alphaModFix/>
          </a:blip>
          <a:stretch>
            <a:fillRect/>
          </a:stretch>
        </p:blipFill>
        <p:spPr>
          <a:xfrm>
            <a:off x="311700" y="1262775"/>
            <a:ext cx="6496050" cy="904875"/>
          </a:xfrm>
          <a:prstGeom prst="rect">
            <a:avLst/>
          </a:prstGeom>
          <a:noFill/>
          <a:ln>
            <a:noFill/>
          </a:ln>
        </p:spPr>
      </p:pic>
      <p:pic>
        <p:nvPicPr>
          <p:cNvPr id="661" name="Google Shape;661;p103"/>
          <p:cNvPicPr preferRelativeResize="0"/>
          <p:nvPr/>
        </p:nvPicPr>
        <p:blipFill>
          <a:blip r:embed="rId4">
            <a:alphaModFix/>
          </a:blip>
          <a:stretch>
            <a:fillRect/>
          </a:stretch>
        </p:blipFill>
        <p:spPr>
          <a:xfrm>
            <a:off x="311700" y="2333601"/>
            <a:ext cx="4915850" cy="95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React </a:t>
            </a:r>
            <a:endParaRPr/>
          </a:p>
        </p:txBody>
      </p:sp>
      <p:sp>
        <p:nvSpPr>
          <p:cNvPr id="157" name="Google Shape;157;p30"/>
          <p:cNvSpPr txBox="1">
            <a:spLocks noGrp="1"/>
          </p:cNvSpPr>
          <p:nvPr>
            <p:ph type="body" idx="1"/>
          </p:nvPr>
        </p:nvSpPr>
        <p:spPr>
          <a:xfrm>
            <a:off x="311700" y="1171025"/>
            <a:ext cx="82089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latin typeface="Calibri"/>
                <a:ea typeface="Calibri"/>
                <a:cs typeface="Calibri"/>
                <a:sym typeface="Calibri"/>
              </a:rPr>
              <a:t>Major Feature of React which make it distinct are:</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AutoNum type="arabicPeriod"/>
            </a:pPr>
            <a:r>
              <a:rPr lang="en" sz="1400">
                <a:latin typeface="Calibri"/>
                <a:ea typeface="Calibri"/>
                <a:cs typeface="Calibri"/>
                <a:sym typeface="Calibri"/>
              </a:rPr>
              <a:t>Concept of Virtual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Component based Structure</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Lightweight Library</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Updates are Patched</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Can Manage Component Updates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Concept of Pure Functions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Synthetic Events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One Way Binding</a:t>
            </a:r>
            <a:endParaRPr sz="14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Event to Function</a:t>
            </a:r>
            <a:endParaRPr/>
          </a:p>
        </p:txBody>
      </p:sp>
      <p:sp>
        <p:nvSpPr>
          <p:cNvPr id="667" name="Google Shape;667;p104"/>
          <p:cNvSpPr txBox="1">
            <a:spLocks noGrp="1"/>
          </p:cNvSpPr>
          <p:nvPr>
            <p:ph type="body" idx="1"/>
          </p:nvPr>
        </p:nvSpPr>
        <p:spPr>
          <a:xfrm>
            <a:off x="311700" y="2649800"/>
            <a:ext cx="8520600" cy="19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Event can be captured in the variable “e”</a:t>
            </a:r>
            <a:endParaRPr/>
          </a:p>
          <a:p>
            <a:pPr marL="0" lvl="0" indent="0" algn="l" rtl="0">
              <a:spcBef>
                <a:spcPts val="1600"/>
              </a:spcBef>
              <a:spcAft>
                <a:spcPts val="0"/>
              </a:spcAft>
              <a:buNone/>
            </a:pPr>
            <a:r>
              <a:rPr lang="en"/>
              <a:t>On clicking the button, Event is raised and the specified function is called	</a:t>
            </a:r>
            <a:endParaRPr/>
          </a:p>
          <a:p>
            <a:pPr marL="0" lvl="0" indent="0" algn="l" rtl="0">
              <a:spcBef>
                <a:spcPts val="1600"/>
              </a:spcBef>
              <a:spcAft>
                <a:spcPts val="1600"/>
              </a:spcAft>
              <a:buNone/>
            </a:pPr>
            <a:r>
              <a:rPr lang="en"/>
              <a:t>The function specified is called along with the event arguments</a:t>
            </a:r>
            <a:endParaRPr/>
          </a:p>
        </p:txBody>
      </p:sp>
      <p:pic>
        <p:nvPicPr>
          <p:cNvPr id="668" name="Google Shape;668;p104"/>
          <p:cNvPicPr preferRelativeResize="0"/>
          <p:nvPr/>
        </p:nvPicPr>
        <p:blipFill>
          <a:blip r:embed="rId3">
            <a:alphaModFix/>
          </a:blip>
          <a:stretch>
            <a:fillRect/>
          </a:stretch>
        </p:blipFill>
        <p:spPr>
          <a:xfrm>
            <a:off x="311700" y="1261663"/>
            <a:ext cx="7639050" cy="809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Parameters to Function</a:t>
            </a:r>
            <a:endParaRPr/>
          </a:p>
        </p:txBody>
      </p:sp>
      <p:sp>
        <p:nvSpPr>
          <p:cNvPr id="674" name="Google Shape;674;p105"/>
          <p:cNvSpPr txBox="1">
            <a:spLocks noGrp="1"/>
          </p:cNvSpPr>
          <p:nvPr>
            <p:ph type="body" idx="1"/>
          </p:nvPr>
        </p:nvSpPr>
        <p:spPr>
          <a:xfrm>
            <a:off x="311700" y="2775425"/>
            <a:ext cx="8520600" cy="17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pass custom data along with the Events</a:t>
            </a:r>
            <a:endParaRPr/>
          </a:p>
          <a:p>
            <a:pPr marL="0" lvl="0" indent="0" algn="l" rtl="0">
              <a:spcBef>
                <a:spcPts val="1600"/>
              </a:spcBef>
              <a:spcAft>
                <a:spcPts val="1600"/>
              </a:spcAft>
              <a:buNone/>
            </a:pPr>
            <a:r>
              <a:rPr lang="en"/>
              <a:t>When function is called the custom parameters can be captured along	</a:t>
            </a:r>
            <a:endParaRPr/>
          </a:p>
        </p:txBody>
      </p:sp>
      <p:pic>
        <p:nvPicPr>
          <p:cNvPr id="675" name="Google Shape;675;p105"/>
          <p:cNvPicPr preferRelativeResize="0"/>
          <p:nvPr/>
        </p:nvPicPr>
        <p:blipFill>
          <a:blip r:embed="rId3">
            <a:alphaModFix/>
          </a:blip>
          <a:stretch>
            <a:fillRect/>
          </a:stretch>
        </p:blipFill>
        <p:spPr>
          <a:xfrm>
            <a:off x="152400" y="1170200"/>
            <a:ext cx="7848600" cy="7715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8"/>
          <p:cNvSpPr txBox="1">
            <a:spLocks noGrp="1"/>
          </p:cNvSpPr>
          <p:nvPr>
            <p:ph type="title"/>
          </p:nvPr>
        </p:nvSpPr>
        <p:spPr>
          <a:xfrm>
            <a:off x="311700" y="180825"/>
            <a:ext cx="85206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vs Two Way Binding</a:t>
            </a:r>
            <a:endParaRPr/>
          </a:p>
        </p:txBody>
      </p:sp>
      <p:pic>
        <p:nvPicPr>
          <p:cNvPr id="398" name="Google Shape;398;p68"/>
          <p:cNvPicPr preferRelativeResize="0"/>
          <p:nvPr/>
        </p:nvPicPr>
        <p:blipFill>
          <a:blip r:embed="rId3">
            <a:alphaModFix/>
          </a:blip>
          <a:stretch>
            <a:fillRect/>
          </a:stretch>
        </p:blipFill>
        <p:spPr>
          <a:xfrm>
            <a:off x="1385875" y="2154675"/>
            <a:ext cx="6372225" cy="2190750"/>
          </a:xfrm>
          <a:prstGeom prst="rect">
            <a:avLst/>
          </a:prstGeom>
          <a:noFill/>
          <a:ln>
            <a:noFill/>
          </a:ln>
        </p:spPr>
      </p:pic>
      <p:sp>
        <p:nvSpPr>
          <p:cNvPr id="399" name="Google Shape;399;p68"/>
          <p:cNvSpPr txBox="1"/>
          <p:nvPr/>
        </p:nvSpPr>
        <p:spPr>
          <a:xfrm>
            <a:off x="522375" y="122560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Two Way Data Binding</a:t>
            </a:r>
            <a:endParaRPr b="1">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9"/>
          <p:cNvSpPr txBox="1">
            <a:spLocks noGrp="1"/>
          </p:cNvSpPr>
          <p:nvPr>
            <p:ph type="title"/>
          </p:nvPr>
        </p:nvSpPr>
        <p:spPr>
          <a:xfrm>
            <a:off x="311700" y="180825"/>
            <a:ext cx="85206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vs Two Way Binding</a:t>
            </a:r>
            <a:endParaRPr/>
          </a:p>
        </p:txBody>
      </p:sp>
      <p:sp>
        <p:nvSpPr>
          <p:cNvPr id="405" name="Google Shape;405;p69"/>
          <p:cNvSpPr txBox="1"/>
          <p:nvPr/>
        </p:nvSpPr>
        <p:spPr>
          <a:xfrm>
            <a:off x="522375" y="122560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One Way Data Binding</a:t>
            </a:r>
            <a:endParaRPr b="1">
              <a:latin typeface="Roboto"/>
              <a:ea typeface="Roboto"/>
              <a:cs typeface="Roboto"/>
              <a:sym typeface="Roboto"/>
            </a:endParaRPr>
          </a:p>
        </p:txBody>
      </p:sp>
      <p:pic>
        <p:nvPicPr>
          <p:cNvPr id="406" name="Google Shape;406;p69"/>
          <p:cNvPicPr preferRelativeResize="0"/>
          <p:nvPr/>
        </p:nvPicPr>
        <p:blipFill>
          <a:blip r:embed="rId3">
            <a:alphaModFix/>
          </a:blip>
          <a:stretch>
            <a:fillRect/>
          </a:stretch>
        </p:blipFill>
        <p:spPr>
          <a:xfrm>
            <a:off x="1701475" y="2003825"/>
            <a:ext cx="5741050" cy="2515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29"/>
          <p:cNvSpPr txBox="1">
            <a:spLocks noGrp="1"/>
          </p:cNvSpPr>
          <p:nvPr>
            <p:ph type="title"/>
          </p:nvPr>
        </p:nvSpPr>
        <p:spPr>
          <a:xfrm>
            <a:off x="311700" y="4293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Form Input</a:t>
            </a:r>
            <a:endParaRPr/>
          </a:p>
        </p:txBody>
      </p:sp>
      <p:sp>
        <p:nvSpPr>
          <p:cNvPr id="831" name="Google Shape;831;p129"/>
          <p:cNvSpPr txBox="1">
            <a:spLocks noGrp="1"/>
          </p:cNvSpPr>
          <p:nvPr>
            <p:ph type="body" idx="1"/>
          </p:nvPr>
        </p:nvSpPr>
        <p:spPr>
          <a:xfrm>
            <a:off x="311700" y="2797450"/>
            <a:ext cx="8520600" cy="17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case of Controlled Elements, we specify the Data Change event</a:t>
            </a:r>
            <a:endParaRPr/>
          </a:p>
          <a:p>
            <a:pPr marL="0" lvl="0" indent="0" algn="l" rtl="0">
              <a:spcBef>
                <a:spcPts val="1600"/>
              </a:spcBef>
              <a:spcAft>
                <a:spcPts val="0"/>
              </a:spcAft>
              <a:buNone/>
            </a:pPr>
            <a:r>
              <a:rPr lang="en"/>
              <a:t>We can map the value of Element to the “state” property</a:t>
            </a:r>
            <a:endParaRPr/>
          </a:p>
          <a:p>
            <a:pPr marL="0" lvl="0" indent="0" algn="l" rtl="0">
              <a:spcBef>
                <a:spcPts val="1600"/>
              </a:spcBef>
              <a:spcAft>
                <a:spcPts val="1600"/>
              </a:spcAft>
              <a:buNone/>
            </a:pPr>
            <a:r>
              <a:rPr lang="en"/>
              <a:t>Once the event has been triggered for change, the state property need to be updated using the target event which is received.</a:t>
            </a:r>
            <a:endParaRPr/>
          </a:p>
        </p:txBody>
      </p:sp>
      <p:pic>
        <p:nvPicPr>
          <p:cNvPr id="832" name="Google Shape;832;p129"/>
          <p:cNvPicPr preferRelativeResize="0"/>
          <p:nvPr/>
        </p:nvPicPr>
        <p:blipFill>
          <a:blip r:embed="rId3">
            <a:alphaModFix/>
          </a:blip>
          <a:stretch>
            <a:fillRect/>
          </a:stretch>
        </p:blipFill>
        <p:spPr>
          <a:xfrm>
            <a:off x="311700" y="1150825"/>
            <a:ext cx="5732649" cy="1377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Conditional Rendering</a:t>
            </a:r>
            <a:endParaRPr/>
          </a:p>
        </p:txBody>
      </p:sp>
      <p:sp>
        <p:nvSpPr>
          <p:cNvPr id="681" name="Google Shape;681;p106"/>
          <p:cNvSpPr txBox="1">
            <a:spLocks noGrp="1"/>
          </p:cNvSpPr>
          <p:nvPr>
            <p:ph type="body" idx="1"/>
          </p:nvPr>
        </p:nvSpPr>
        <p:spPr>
          <a:xfrm>
            <a:off x="383700" y="379135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conditionally look for the values of the variable and props</a:t>
            </a:r>
            <a:endParaRPr/>
          </a:p>
          <a:p>
            <a:pPr marL="0" lvl="0" indent="0" algn="l" rtl="0">
              <a:spcBef>
                <a:spcPts val="1600"/>
              </a:spcBef>
              <a:spcAft>
                <a:spcPts val="1600"/>
              </a:spcAft>
              <a:buNone/>
            </a:pPr>
            <a:r>
              <a:rPr lang="en"/>
              <a:t>And on that basis, it could be decided, which element to Render</a:t>
            </a:r>
            <a:endParaRPr/>
          </a:p>
        </p:txBody>
      </p:sp>
      <p:pic>
        <p:nvPicPr>
          <p:cNvPr id="682" name="Google Shape;682;p106"/>
          <p:cNvPicPr preferRelativeResize="0"/>
          <p:nvPr/>
        </p:nvPicPr>
        <p:blipFill>
          <a:blip r:embed="rId3">
            <a:alphaModFix/>
          </a:blip>
          <a:stretch>
            <a:fillRect/>
          </a:stretch>
        </p:blipFill>
        <p:spPr>
          <a:xfrm>
            <a:off x="383700" y="1087900"/>
            <a:ext cx="4620829" cy="2468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Preventing Component from Rendering</a:t>
            </a:r>
            <a:endParaRPr/>
          </a:p>
        </p:txBody>
      </p:sp>
      <p:sp>
        <p:nvSpPr>
          <p:cNvPr id="688" name="Google Shape;688;p107"/>
          <p:cNvSpPr txBox="1">
            <a:spLocks noGrp="1"/>
          </p:cNvSpPr>
          <p:nvPr>
            <p:ph type="body" idx="1"/>
          </p:nvPr>
        </p:nvSpPr>
        <p:spPr>
          <a:xfrm>
            <a:off x="311700" y="3814525"/>
            <a:ext cx="8520600" cy="7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If the user return “null” from the component, it won’t be rendered</a:t>
            </a:r>
            <a:endParaRPr/>
          </a:p>
        </p:txBody>
      </p:sp>
      <p:pic>
        <p:nvPicPr>
          <p:cNvPr id="689" name="Google Shape;689;p107"/>
          <p:cNvPicPr preferRelativeResize="0"/>
          <p:nvPr/>
        </p:nvPicPr>
        <p:blipFill>
          <a:blip r:embed="rId3">
            <a:alphaModFix/>
          </a:blip>
          <a:stretch>
            <a:fillRect/>
          </a:stretch>
        </p:blipFill>
        <p:spPr>
          <a:xfrm>
            <a:off x="311700" y="1361525"/>
            <a:ext cx="5245424" cy="2018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Conditional Operators</a:t>
            </a:r>
            <a:endParaRPr/>
          </a:p>
        </p:txBody>
      </p:sp>
      <p:pic>
        <p:nvPicPr>
          <p:cNvPr id="695" name="Google Shape;695;p108"/>
          <p:cNvPicPr preferRelativeResize="0"/>
          <p:nvPr/>
        </p:nvPicPr>
        <p:blipFill>
          <a:blip r:embed="rId3">
            <a:alphaModFix/>
          </a:blip>
          <a:stretch>
            <a:fillRect/>
          </a:stretch>
        </p:blipFill>
        <p:spPr>
          <a:xfrm>
            <a:off x="311700" y="1542850"/>
            <a:ext cx="7770770" cy="18643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Logical &amp;&amp; Operator</a:t>
            </a:r>
            <a:endParaRPr/>
          </a:p>
        </p:txBody>
      </p:sp>
      <p:pic>
        <p:nvPicPr>
          <p:cNvPr id="701" name="Google Shape;701;p109"/>
          <p:cNvPicPr preferRelativeResize="0"/>
          <p:nvPr/>
        </p:nvPicPr>
        <p:blipFill>
          <a:blip r:embed="rId3">
            <a:alphaModFix/>
          </a:blip>
          <a:stretch>
            <a:fillRect/>
          </a:stretch>
        </p:blipFill>
        <p:spPr>
          <a:xfrm>
            <a:off x="311700" y="1712625"/>
            <a:ext cx="6904263" cy="219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1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Map &amp; Filter</a:t>
            </a:r>
            <a:endParaRPr/>
          </a:p>
        </p:txBody>
      </p:sp>
      <p:sp>
        <p:nvSpPr>
          <p:cNvPr id="707" name="Google Shape;707;p110"/>
          <p:cNvSpPr txBox="1">
            <a:spLocks noGrp="1"/>
          </p:cNvSpPr>
          <p:nvPr>
            <p:ph type="body" idx="1"/>
          </p:nvPr>
        </p:nvSpPr>
        <p:spPr>
          <a:xfrm>
            <a:off x="311700" y="2816825"/>
            <a:ext cx="8520600" cy="17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Example to Immutable Objects</a:t>
            </a:r>
            <a:endParaRPr/>
          </a:p>
          <a:p>
            <a:pPr marL="0" lvl="0" indent="0" algn="l" rtl="0">
              <a:spcBef>
                <a:spcPts val="1600"/>
              </a:spcBef>
              <a:spcAft>
                <a:spcPts val="0"/>
              </a:spcAft>
              <a:buNone/>
            </a:pPr>
            <a:r>
              <a:rPr lang="en"/>
              <a:t>The main Object is not Edited</a:t>
            </a:r>
            <a:endParaRPr/>
          </a:p>
          <a:p>
            <a:pPr marL="0" lvl="0" indent="0" algn="l" rtl="0">
              <a:spcBef>
                <a:spcPts val="1600"/>
              </a:spcBef>
              <a:spcAft>
                <a:spcPts val="1600"/>
              </a:spcAft>
              <a:buNone/>
            </a:pPr>
            <a:r>
              <a:rPr lang="en"/>
              <a:t>The output is another Array Object with Values as Double</a:t>
            </a:r>
            <a:endParaRPr/>
          </a:p>
        </p:txBody>
      </p:sp>
      <p:pic>
        <p:nvPicPr>
          <p:cNvPr id="708" name="Google Shape;708;p110"/>
          <p:cNvPicPr preferRelativeResize="0"/>
          <p:nvPr/>
        </p:nvPicPr>
        <p:blipFill>
          <a:blip r:embed="rId3">
            <a:alphaModFix/>
          </a:blip>
          <a:stretch>
            <a:fillRect/>
          </a:stretch>
        </p:blipFill>
        <p:spPr>
          <a:xfrm>
            <a:off x="311700" y="1363588"/>
            <a:ext cx="6515100"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 of Virtual DOM	</a:t>
            </a:r>
            <a:endParaRPr/>
          </a:p>
        </p:txBody>
      </p:sp>
      <p:sp>
        <p:nvSpPr>
          <p:cNvPr id="163" name="Google Shape;163;p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latin typeface="Calibri"/>
                <a:ea typeface="Calibri"/>
                <a:cs typeface="Calibri"/>
                <a:sym typeface="Calibri"/>
              </a:rPr>
              <a:t>In case of update in React Component state:</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Updation to real DOM is an Expensive Operation</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creates a Virtual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do not re-renders the UI every time when State Changes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Re-rendering cause Repaint and Layout stages on Browser</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Updates are first made to Virtual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looks for the Difference between the previous and new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Only differences are re-rendered, not entire component</a:t>
            </a:r>
            <a:endParaRPr sz="14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Multiple Elements</a:t>
            </a:r>
            <a:endParaRPr/>
          </a:p>
        </p:txBody>
      </p:sp>
      <p:sp>
        <p:nvSpPr>
          <p:cNvPr id="714" name="Google Shape;714;p111"/>
          <p:cNvSpPr txBox="1">
            <a:spLocks noGrp="1"/>
          </p:cNvSpPr>
          <p:nvPr>
            <p:ph type="body" idx="1"/>
          </p:nvPr>
        </p:nvSpPr>
        <p:spPr>
          <a:xfrm>
            <a:off x="311700" y="2837150"/>
            <a:ext cx="8520600" cy="17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“listItem” not contains the Array of JSX</a:t>
            </a:r>
            <a:endParaRPr/>
          </a:p>
          <a:p>
            <a:pPr marL="0" lvl="0" indent="0" algn="l" rtl="0">
              <a:spcBef>
                <a:spcPts val="1600"/>
              </a:spcBef>
              <a:spcAft>
                <a:spcPts val="1600"/>
              </a:spcAft>
              <a:buNone/>
            </a:pPr>
            <a:r>
              <a:rPr lang="en"/>
              <a:t>Which is then Rendered as a part of the Component</a:t>
            </a:r>
            <a:endParaRPr/>
          </a:p>
        </p:txBody>
      </p:sp>
      <p:pic>
        <p:nvPicPr>
          <p:cNvPr id="715" name="Google Shape;715;p111"/>
          <p:cNvPicPr preferRelativeResize="0"/>
          <p:nvPr/>
        </p:nvPicPr>
        <p:blipFill>
          <a:blip r:embed="rId3">
            <a:alphaModFix/>
          </a:blip>
          <a:stretch>
            <a:fillRect/>
          </a:stretch>
        </p:blipFill>
        <p:spPr>
          <a:xfrm>
            <a:off x="311700" y="1211350"/>
            <a:ext cx="6696075" cy="11906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Variable Containing Array</a:t>
            </a:r>
            <a:endParaRPr/>
          </a:p>
        </p:txBody>
      </p:sp>
      <p:sp>
        <p:nvSpPr>
          <p:cNvPr id="721" name="Google Shape;721;p11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add the Element to the State Property containing Array..</a:t>
            </a:r>
            <a:endParaRPr/>
          </a:p>
          <a:p>
            <a:pPr marL="457200" lvl="0" indent="-342900" algn="l" rtl="0">
              <a:spcBef>
                <a:spcPts val="1600"/>
              </a:spcBef>
              <a:spcAft>
                <a:spcPts val="0"/>
              </a:spcAft>
              <a:buSzPts val="1800"/>
              <a:buChar char="●"/>
            </a:pPr>
            <a:r>
              <a:rPr lang="en" b="1"/>
              <a:t>Do not use “push”</a:t>
            </a:r>
            <a:endParaRPr b="1"/>
          </a:p>
          <a:p>
            <a:pPr marL="0" lvl="0" indent="0" algn="l" rtl="0">
              <a:spcBef>
                <a:spcPts val="1600"/>
              </a:spcBef>
              <a:spcAft>
                <a:spcPts val="0"/>
              </a:spcAft>
              <a:buNone/>
            </a:pPr>
            <a:r>
              <a:rPr lang="en"/>
              <a:t>In case of “push”, the Array value is Mutated which is Not a valid operation in React. (Mutating the React State Variable)</a:t>
            </a:r>
            <a:endParaRPr/>
          </a:p>
          <a:p>
            <a:pPr marL="457200" lvl="0" indent="-342900" algn="l" rtl="0">
              <a:spcBef>
                <a:spcPts val="1600"/>
              </a:spcBef>
              <a:spcAft>
                <a:spcPts val="0"/>
              </a:spcAft>
              <a:buSzPts val="1800"/>
              <a:buChar char="●"/>
            </a:pPr>
            <a:r>
              <a:rPr lang="en" b="1"/>
              <a:t>Rather use “Concat”</a:t>
            </a:r>
            <a:endParaRPr b="1"/>
          </a:p>
          <a:p>
            <a:pPr marL="0" lvl="0" indent="0" algn="l" rtl="0">
              <a:spcBef>
                <a:spcPts val="1600"/>
              </a:spcBef>
              <a:spcAft>
                <a:spcPts val="1600"/>
              </a:spcAft>
              <a:buNone/>
            </a:pPr>
            <a:r>
              <a:rPr lang="en"/>
              <a:t>In JavaScript, “concat” creates a new Array after appending the newly added element to the Array. Maintains “Immutability” of React State.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3"/>
          <p:cNvSpPr txBox="1">
            <a:spLocks noGrp="1"/>
          </p:cNvSpPr>
          <p:nvPr>
            <p:ph type="title"/>
          </p:nvPr>
        </p:nvSpPr>
        <p:spPr>
          <a:xfrm>
            <a:off x="1836000" y="311050"/>
            <a:ext cx="5472000" cy="5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Don't Mutate the Objects Directly</a:t>
            </a:r>
            <a:endParaRPr>
              <a:latin typeface="Calibri"/>
              <a:ea typeface="Calibri"/>
              <a:cs typeface="Calibri"/>
              <a:sym typeface="Calibri"/>
            </a:endParaRPr>
          </a:p>
        </p:txBody>
      </p:sp>
      <p:pic>
        <p:nvPicPr>
          <p:cNvPr id="727" name="Google Shape;727;p113"/>
          <p:cNvPicPr preferRelativeResize="0"/>
          <p:nvPr/>
        </p:nvPicPr>
        <p:blipFill>
          <a:blip r:embed="rId3">
            <a:alphaModFix/>
          </a:blip>
          <a:stretch>
            <a:fillRect/>
          </a:stretch>
        </p:blipFill>
        <p:spPr>
          <a:xfrm>
            <a:off x="1754038" y="1276425"/>
            <a:ext cx="5635925" cy="3192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4"/>
          <p:cNvSpPr txBox="1">
            <a:spLocks noGrp="1"/>
          </p:cNvSpPr>
          <p:nvPr>
            <p:ph type="title"/>
          </p:nvPr>
        </p:nvSpPr>
        <p:spPr>
          <a:xfrm>
            <a:off x="2368500" y="402425"/>
            <a:ext cx="44070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Avoiding Array Mutation</a:t>
            </a:r>
            <a:endParaRPr/>
          </a:p>
        </p:txBody>
      </p:sp>
      <p:pic>
        <p:nvPicPr>
          <p:cNvPr id="733" name="Google Shape;733;p114"/>
          <p:cNvPicPr preferRelativeResize="0"/>
          <p:nvPr/>
        </p:nvPicPr>
        <p:blipFill>
          <a:blip r:embed="rId3">
            <a:alphaModFix/>
          </a:blip>
          <a:stretch>
            <a:fillRect/>
          </a:stretch>
        </p:blipFill>
        <p:spPr>
          <a:xfrm>
            <a:off x="2144725" y="1397800"/>
            <a:ext cx="4854550" cy="3071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Keys</a:t>
            </a:r>
            <a:endParaRPr/>
          </a:p>
        </p:txBody>
      </p:sp>
      <p:sp>
        <p:nvSpPr>
          <p:cNvPr id="739" name="Google Shape;739;p115"/>
          <p:cNvSpPr txBox="1">
            <a:spLocks noGrp="1"/>
          </p:cNvSpPr>
          <p:nvPr>
            <p:ph type="body" idx="1"/>
          </p:nvPr>
        </p:nvSpPr>
        <p:spPr>
          <a:xfrm>
            <a:off x="311700" y="3012025"/>
            <a:ext cx="8520600" cy="15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rPr>
              <a:t>Keys help React identify which items have changed, are added, or are removed</a:t>
            </a:r>
            <a:endParaRPr sz="1300">
              <a:solidFill>
                <a:srgbClr val="000000"/>
              </a:solidFill>
            </a:endParaRPr>
          </a:p>
          <a:p>
            <a:pPr marL="0" lvl="0" indent="0" algn="l" rtl="0">
              <a:spcBef>
                <a:spcPts val="1600"/>
              </a:spcBef>
              <a:spcAft>
                <a:spcPts val="0"/>
              </a:spcAft>
              <a:buNone/>
            </a:pPr>
            <a:r>
              <a:rPr lang="en" sz="1300">
                <a:solidFill>
                  <a:srgbClr val="000000"/>
                </a:solidFill>
              </a:rPr>
              <a:t>Keys should be given to the elements inside the array to give the elements a stable identity:</a:t>
            </a:r>
            <a:endParaRPr sz="1300">
              <a:solidFill>
                <a:srgbClr val="000000"/>
              </a:solidFill>
            </a:endParaRPr>
          </a:p>
          <a:p>
            <a:pPr marL="0" lvl="0" indent="0" algn="l" rtl="0">
              <a:spcBef>
                <a:spcPts val="1600"/>
              </a:spcBef>
              <a:spcAft>
                <a:spcPts val="1600"/>
              </a:spcAft>
              <a:buNone/>
            </a:pPr>
            <a:r>
              <a:rPr lang="en" sz="1300">
                <a:solidFill>
                  <a:srgbClr val="000000"/>
                </a:solidFill>
              </a:rPr>
              <a:t>The best way to pick a key is to use a string that uniquely identifies a list item among its siblings.</a:t>
            </a:r>
            <a:endParaRPr sz="1300">
              <a:solidFill>
                <a:srgbClr val="000000"/>
              </a:solidFill>
            </a:endParaRPr>
          </a:p>
        </p:txBody>
      </p:sp>
      <p:pic>
        <p:nvPicPr>
          <p:cNvPr id="740" name="Google Shape;740;p115"/>
          <p:cNvPicPr preferRelativeResize="0"/>
          <p:nvPr/>
        </p:nvPicPr>
        <p:blipFill>
          <a:blip r:embed="rId3">
            <a:alphaModFix/>
          </a:blip>
          <a:stretch>
            <a:fillRect/>
          </a:stretch>
        </p:blipFill>
        <p:spPr>
          <a:xfrm>
            <a:off x="311700" y="1170200"/>
            <a:ext cx="6972300" cy="1562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“index” as Keys</a:t>
            </a:r>
            <a:endParaRPr/>
          </a:p>
        </p:txBody>
      </p:sp>
      <p:sp>
        <p:nvSpPr>
          <p:cNvPr id="746" name="Google Shape;746;p116"/>
          <p:cNvSpPr txBox="1">
            <a:spLocks noGrp="1"/>
          </p:cNvSpPr>
          <p:nvPr>
            <p:ph type="body" idx="1"/>
          </p:nvPr>
        </p:nvSpPr>
        <p:spPr>
          <a:xfrm>
            <a:off x="311700" y="2837150"/>
            <a:ext cx="8520600" cy="17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 can be used as a Key in case there are no Stable IDs</a:t>
            </a:r>
            <a:endParaRPr/>
          </a:p>
          <a:p>
            <a:pPr marL="0" lvl="0" indent="0" algn="l" rtl="0">
              <a:spcBef>
                <a:spcPts val="1600"/>
              </a:spcBef>
              <a:spcAft>
                <a:spcPts val="0"/>
              </a:spcAft>
              <a:buNone/>
            </a:pPr>
            <a:r>
              <a:rPr lang="en" sz="1300">
                <a:solidFill>
                  <a:srgbClr val="000000"/>
                </a:solidFill>
              </a:rPr>
              <a:t>We don’t recommend using indexes for keys if the order of items may change.		</a:t>
            </a:r>
            <a:endParaRPr sz="1300">
              <a:solidFill>
                <a:srgbClr val="000000"/>
              </a:solidFill>
            </a:endParaRPr>
          </a:p>
          <a:p>
            <a:pPr marL="0" lvl="0" indent="0" algn="l" rtl="0">
              <a:spcBef>
                <a:spcPts val="1600"/>
              </a:spcBef>
              <a:spcAft>
                <a:spcPts val="1600"/>
              </a:spcAft>
              <a:buNone/>
            </a:pPr>
            <a:r>
              <a:rPr lang="en" sz="1300">
                <a:solidFill>
                  <a:srgbClr val="000000"/>
                </a:solidFill>
              </a:rPr>
              <a:t>This can negatively impact performance and may cause issues with component state</a:t>
            </a:r>
            <a:endParaRPr sz="1300">
              <a:solidFill>
                <a:srgbClr val="000000"/>
              </a:solidFill>
            </a:endParaRPr>
          </a:p>
        </p:txBody>
      </p:sp>
      <p:pic>
        <p:nvPicPr>
          <p:cNvPr id="747" name="Google Shape;747;p116"/>
          <p:cNvPicPr preferRelativeResize="0"/>
          <p:nvPr/>
        </p:nvPicPr>
        <p:blipFill>
          <a:blip r:embed="rId3">
            <a:alphaModFix/>
          </a:blip>
          <a:stretch>
            <a:fillRect/>
          </a:stretch>
        </p:blipFill>
        <p:spPr>
          <a:xfrm>
            <a:off x="311700" y="1170200"/>
            <a:ext cx="6074843" cy="1514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17"/>
          <p:cNvSpPr txBox="1">
            <a:spLocks noGrp="1"/>
          </p:cNvSpPr>
          <p:nvPr>
            <p:ph type="title"/>
          </p:nvPr>
        </p:nvSpPr>
        <p:spPr>
          <a:xfrm>
            <a:off x="311700" y="100825"/>
            <a:ext cx="8520600" cy="6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Incorrect Usage of Keys</a:t>
            </a:r>
            <a:endParaRPr/>
          </a:p>
        </p:txBody>
      </p:sp>
      <p:pic>
        <p:nvPicPr>
          <p:cNvPr id="753" name="Google Shape;753;p117"/>
          <p:cNvPicPr preferRelativeResize="0"/>
          <p:nvPr/>
        </p:nvPicPr>
        <p:blipFill>
          <a:blip r:embed="rId3">
            <a:alphaModFix/>
          </a:blip>
          <a:stretch>
            <a:fillRect/>
          </a:stretch>
        </p:blipFill>
        <p:spPr>
          <a:xfrm>
            <a:off x="311700" y="902750"/>
            <a:ext cx="4662325" cy="3820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Correct Key Usage</a:t>
            </a:r>
            <a:endParaRPr/>
          </a:p>
        </p:txBody>
      </p:sp>
      <p:sp>
        <p:nvSpPr>
          <p:cNvPr id="759" name="Google Shape;759;p118"/>
          <p:cNvSpPr txBox="1">
            <a:spLocks noGrp="1"/>
          </p:cNvSpPr>
          <p:nvPr>
            <p:ph type="body" idx="1"/>
          </p:nvPr>
        </p:nvSpPr>
        <p:spPr>
          <a:xfrm>
            <a:off x="311700" y="2768375"/>
            <a:ext cx="8520600" cy="180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Key should be placed inside the iterating part, to uniquely identify the Element</a:t>
            </a:r>
            <a:endParaRPr/>
          </a:p>
        </p:txBody>
      </p:sp>
      <p:pic>
        <p:nvPicPr>
          <p:cNvPr id="760" name="Google Shape;760;p118"/>
          <p:cNvPicPr preferRelativeResize="0"/>
          <p:nvPr/>
        </p:nvPicPr>
        <p:blipFill>
          <a:blip r:embed="rId3">
            <a:alphaModFix/>
          </a:blip>
          <a:stretch>
            <a:fillRect/>
          </a:stretch>
        </p:blipFill>
        <p:spPr>
          <a:xfrm>
            <a:off x="311700" y="1545575"/>
            <a:ext cx="6791325" cy="61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20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 DOM Model..</a:t>
            </a:r>
            <a:endParaRPr/>
          </a:p>
        </p:txBody>
      </p:sp>
      <p:pic>
        <p:nvPicPr>
          <p:cNvPr id="169" name="Google Shape;169;p32"/>
          <p:cNvPicPr preferRelativeResize="0"/>
          <p:nvPr/>
        </p:nvPicPr>
        <p:blipFill>
          <a:blip r:embed="rId3">
            <a:alphaModFix/>
          </a:blip>
          <a:stretch>
            <a:fillRect/>
          </a:stretch>
        </p:blipFill>
        <p:spPr>
          <a:xfrm>
            <a:off x="1805200" y="1190300"/>
            <a:ext cx="5533601" cy="342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1014413" y="1468400"/>
            <a:ext cx="7115175" cy="197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2054</Words>
  <Application>Microsoft Office PowerPoint</Application>
  <PresentationFormat>On-screen Show (16:9)</PresentationFormat>
  <Paragraphs>249</Paragraphs>
  <Slides>77</Slides>
  <Notes>77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77</vt:i4>
      </vt:variant>
    </vt:vector>
  </HeadingPairs>
  <TitlesOfParts>
    <vt:vector size="83" baseType="lpstr">
      <vt:lpstr>Courier New</vt:lpstr>
      <vt:lpstr>Roboto</vt:lpstr>
      <vt:lpstr>Arial</vt:lpstr>
      <vt:lpstr>Calibri</vt:lpstr>
      <vt:lpstr>Simple Light</vt:lpstr>
      <vt:lpstr>Geometric</vt:lpstr>
      <vt:lpstr>Working With JavaScript</vt:lpstr>
      <vt:lpstr>JavaScript Single Threaded Architecture</vt:lpstr>
      <vt:lpstr>Single Threaded Architecture</vt:lpstr>
      <vt:lpstr>PowerPoint Presentation</vt:lpstr>
      <vt:lpstr>PowerPoint Presentation</vt:lpstr>
      <vt:lpstr>Introduction to React </vt:lpstr>
      <vt:lpstr>Concept of Virtual DOM </vt:lpstr>
      <vt:lpstr>Virtual DOM Model..</vt:lpstr>
      <vt:lpstr>PowerPoint Presentation</vt:lpstr>
      <vt:lpstr>Component Based Structure</vt:lpstr>
      <vt:lpstr>Lightweight Library</vt:lpstr>
      <vt:lpstr>Getting Started with React</vt:lpstr>
      <vt:lpstr>Getting Started with React </vt:lpstr>
      <vt:lpstr>Rendering First React Element </vt:lpstr>
      <vt:lpstr>Working with JSX</vt:lpstr>
      <vt:lpstr>Automatic Semicolon Insertion</vt:lpstr>
      <vt:lpstr>JSX in Multi Line</vt:lpstr>
      <vt:lpstr>Stateless Components  </vt:lpstr>
      <vt:lpstr>PowerPoint Presentation</vt:lpstr>
      <vt:lpstr>Separation of Concerns in React</vt:lpstr>
      <vt:lpstr>Adding Styles to Elements</vt:lpstr>
      <vt:lpstr>Adding Inline Css to the Element</vt:lpstr>
      <vt:lpstr>Working without JSX </vt:lpstr>
      <vt:lpstr>JSX to JavaScript Compilation </vt:lpstr>
      <vt:lpstr>JSX to HTML </vt:lpstr>
      <vt:lpstr>Updating Rendered Element</vt:lpstr>
      <vt:lpstr>Child Components within Parent</vt:lpstr>
      <vt:lpstr>Passing props to Component</vt:lpstr>
      <vt:lpstr>PowerPoint Presentation</vt:lpstr>
      <vt:lpstr>“Props” cannot be Modified</vt:lpstr>
      <vt:lpstr>Re-rendering Parent Element</vt:lpstr>
      <vt:lpstr>Passing Props to Update Time</vt:lpstr>
      <vt:lpstr>Creating Simple ES6 Classes</vt:lpstr>
      <vt:lpstr>Adding Functions to Classes</vt:lpstr>
      <vt:lpstr>Adding Super Keyword in Constructor</vt:lpstr>
      <vt:lpstr>Extending Subclass Function</vt:lpstr>
      <vt:lpstr>Adding Static Methods and Properties</vt:lpstr>
      <vt:lpstr>Working with ES6 Classes</vt:lpstr>
      <vt:lpstr>Updates are Patched</vt:lpstr>
      <vt:lpstr>Problems With React..</vt:lpstr>
      <vt:lpstr>Managing Component State</vt:lpstr>
      <vt:lpstr>Adding State to Component</vt:lpstr>
      <vt:lpstr>Updating the State of the Component</vt:lpstr>
      <vt:lpstr>Updating Component State</vt:lpstr>
      <vt:lpstr>Updating Component State in Life Cycle</vt:lpstr>
      <vt:lpstr>Updating State Correctly</vt:lpstr>
      <vt:lpstr>State Updates are Merged</vt:lpstr>
      <vt:lpstr>State Change Merging...</vt:lpstr>
      <vt:lpstr>Passing state data to Children as props</vt:lpstr>
      <vt:lpstr>Avoiding Reflow and Repaints</vt:lpstr>
      <vt:lpstr>Can Manage Component Updates</vt:lpstr>
      <vt:lpstr>Pure Stateless Functions Components</vt:lpstr>
      <vt:lpstr>One Way Data Flow</vt:lpstr>
      <vt:lpstr>Propagating Event From Child to Parent</vt:lpstr>
      <vt:lpstr>State Data Flow Down</vt:lpstr>
      <vt:lpstr>Handling Events</vt:lpstr>
      <vt:lpstr>Synthetic Events</vt:lpstr>
      <vt:lpstr>Handling Events</vt:lpstr>
      <vt:lpstr>Attaching Events to the Component </vt:lpstr>
      <vt:lpstr>Passing Event to Function</vt:lpstr>
      <vt:lpstr>Passing Parameters to Function</vt:lpstr>
      <vt:lpstr>One Way vs Two Way Binding</vt:lpstr>
      <vt:lpstr>One Way vs Two Way Binding</vt:lpstr>
      <vt:lpstr>Working with Form Input</vt:lpstr>
      <vt:lpstr>Conditional Rendering</vt:lpstr>
      <vt:lpstr>Preventing Component from Rendering</vt:lpstr>
      <vt:lpstr>Using Conditional Operators</vt:lpstr>
      <vt:lpstr>Logical &amp;&amp; Operator</vt:lpstr>
      <vt:lpstr>Working with Map &amp; Filter</vt:lpstr>
      <vt:lpstr>Rendering Multiple Elements</vt:lpstr>
      <vt:lpstr>State Variable Containing Array</vt:lpstr>
      <vt:lpstr>Don't Mutate the Objects Directly</vt:lpstr>
      <vt:lpstr>Avoiding Array Mutation</vt:lpstr>
      <vt:lpstr>Working with Keys</vt:lpstr>
      <vt:lpstr>Using “index” as Keys</vt:lpstr>
      <vt:lpstr>Incorrect Usage of Keys</vt:lpstr>
      <vt:lpstr>Correct Key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JavaScript</dc:title>
  <cp:lastModifiedBy>Mayank Gupta</cp:lastModifiedBy>
  <cp:revision>2</cp:revision>
  <dcterms:modified xsi:type="dcterms:W3CDTF">2019-11-26T14:44:44Z</dcterms:modified>
</cp:coreProperties>
</file>